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9"/>
  </p:notesMasterIdLst>
  <p:sldIdLst>
    <p:sldId id="606" r:id="rId2"/>
    <p:sldId id="613" r:id="rId3"/>
    <p:sldId id="614" r:id="rId4"/>
    <p:sldId id="616" r:id="rId5"/>
    <p:sldId id="617" r:id="rId6"/>
    <p:sldId id="618" r:id="rId7"/>
    <p:sldId id="619" r:id="rId8"/>
    <p:sldId id="620" r:id="rId9"/>
    <p:sldId id="621" r:id="rId10"/>
    <p:sldId id="622" r:id="rId11"/>
    <p:sldId id="623" r:id="rId12"/>
    <p:sldId id="624" r:id="rId13"/>
    <p:sldId id="625" r:id="rId14"/>
    <p:sldId id="626" r:id="rId15"/>
    <p:sldId id="627" r:id="rId16"/>
    <p:sldId id="692" r:id="rId17"/>
    <p:sldId id="765" r:id="rId18"/>
    <p:sldId id="695" r:id="rId19"/>
    <p:sldId id="698" r:id="rId20"/>
    <p:sldId id="699" r:id="rId21"/>
    <p:sldId id="700" r:id="rId22"/>
    <p:sldId id="701" r:id="rId23"/>
    <p:sldId id="705" r:id="rId24"/>
    <p:sldId id="706" r:id="rId25"/>
    <p:sldId id="707" r:id="rId26"/>
    <p:sldId id="708" r:id="rId27"/>
    <p:sldId id="709" r:id="rId28"/>
    <p:sldId id="710" r:id="rId29"/>
    <p:sldId id="711" r:id="rId30"/>
    <p:sldId id="712" r:id="rId31"/>
    <p:sldId id="713" r:id="rId32"/>
    <p:sldId id="714" r:id="rId33"/>
    <p:sldId id="715" r:id="rId34"/>
    <p:sldId id="716" r:id="rId35"/>
    <p:sldId id="717" r:id="rId36"/>
    <p:sldId id="718" r:id="rId37"/>
    <p:sldId id="719" r:id="rId38"/>
    <p:sldId id="720" r:id="rId39"/>
    <p:sldId id="721" r:id="rId40"/>
    <p:sldId id="722" r:id="rId41"/>
    <p:sldId id="723" r:id="rId42"/>
    <p:sldId id="727" r:id="rId43"/>
    <p:sldId id="728" r:id="rId44"/>
    <p:sldId id="631" r:id="rId45"/>
    <p:sldId id="632" r:id="rId46"/>
    <p:sldId id="633" r:id="rId47"/>
    <p:sldId id="635" r:id="rId48"/>
    <p:sldId id="637" r:id="rId49"/>
    <p:sldId id="638" r:id="rId50"/>
    <p:sldId id="640" r:id="rId51"/>
    <p:sldId id="645" r:id="rId52"/>
    <p:sldId id="649" r:id="rId53"/>
    <p:sldId id="651" r:id="rId54"/>
    <p:sldId id="652" r:id="rId55"/>
    <p:sldId id="653" r:id="rId56"/>
    <p:sldId id="655" r:id="rId57"/>
    <p:sldId id="656" r:id="rId58"/>
    <p:sldId id="657" r:id="rId59"/>
    <p:sldId id="658" r:id="rId60"/>
    <p:sldId id="659" r:id="rId61"/>
    <p:sldId id="660" r:id="rId62"/>
    <p:sldId id="661" r:id="rId63"/>
    <p:sldId id="662" r:id="rId64"/>
    <p:sldId id="663" r:id="rId65"/>
    <p:sldId id="664" r:id="rId66"/>
    <p:sldId id="665" r:id="rId67"/>
    <p:sldId id="666" r:id="rId68"/>
    <p:sldId id="667" r:id="rId69"/>
    <p:sldId id="668" r:id="rId70"/>
    <p:sldId id="669" r:id="rId71"/>
    <p:sldId id="670" r:id="rId72"/>
    <p:sldId id="671" r:id="rId73"/>
    <p:sldId id="672" r:id="rId74"/>
    <p:sldId id="673" r:id="rId75"/>
    <p:sldId id="674" r:id="rId76"/>
    <p:sldId id="729" r:id="rId77"/>
    <p:sldId id="730" r:id="rId78"/>
    <p:sldId id="731" r:id="rId79"/>
    <p:sldId id="762" r:id="rId80"/>
    <p:sldId id="675" r:id="rId81"/>
    <p:sldId id="676" r:id="rId82"/>
    <p:sldId id="677" r:id="rId83"/>
    <p:sldId id="678" r:id="rId84"/>
    <p:sldId id="679" r:id="rId85"/>
    <p:sldId id="680" r:id="rId86"/>
    <p:sldId id="681" r:id="rId87"/>
    <p:sldId id="682" r:id="rId88"/>
    <p:sldId id="683" r:id="rId89"/>
    <p:sldId id="684" r:id="rId90"/>
    <p:sldId id="685" r:id="rId91"/>
    <p:sldId id="686" r:id="rId92"/>
    <p:sldId id="687" r:id="rId93"/>
    <p:sldId id="689" r:id="rId94"/>
    <p:sldId id="690" r:id="rId95"/>
    <p:sldId id="691" r:id="rId96"/>
    <p:sldId id="732" r:id="rId97"/>
    <p:sldId id="733" r:id="rId98"/>
    <p:sldId id="734" r:id="rId99"/>
    <p:sldId id="735" r:id="rId100"/>
    <p:sldId id="736" r:id="rId101"/>
    <p:sldId id="737" r:id="rId102"/>
    <p:sldId id="738" r:id="rId103"/>
    <p:sldId id="739" r:id="rId104"/>
    <p:sldId id="740" r:id="rId105"/>
    <p:sldId id="741" r:id="rId106"/>
    <p:sldId id="764" r:id="rId107"/>
    <p:sldId id="763" r:id="rId108"/>
    <p:sldId id="742" r:id="rId109"/>
    <p:sldId id="743" r:id="rId110"/>
    <p:sldId id="744" r:id="rId111"/>
    <p:sldId id="745" r:id="rId112"/>
    <p:sldId id="746" r:id="rId113"/>
    <p:sldId id="747" r:id="rId114"/>
    <p:sldId id="748" r:id="rId115"/>
    <p:sldId id="749" r:id="rId116"/>
    <p:sldId id="750" r:id="rId117"/>
    <p:sldId id="751" r:id="rId118"/>
    <p:sldId id="752" r:id="rId119"/>
    <p:sldId id="753" r:id="rId120"/>
    <p:sldId id="754" r:id="rId121"/>
    <p:sldId id="755" r:id="rId122"/>
    <p:sldId id="756" r:id="rId123"/>
    <p:sldId id="757" r:id="rId124"/>
    <p:sldId id="758" r:id="rId125"/>
    <p:sldId id="759" r:id="rId126"/>
    <p:sldId id="760" r:id="rId127"/>
    <p:sldId id="761" r:id="rId1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rgbClr val="990033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5F5F5F"/>
    <a:srgbClr val="B2B2B2"/>
    <a:srgbClr val="009900"/>
    <a:srgbClr val="CC0000"/>
    <a:srgbClr val="339933"/>
    <a:srgbClr val="DDDDDD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 horzBarState="maximized">
    <p:restoredLeft sz="20880" autoAdjust="0"/>
    <p:restoredTop sz="80599" autoAdjust="0"/>
  </p:normalViewPr>
  <p:slideViewPr>
    <p:cSldViewPr>
      <p:cViewPr varScale="1">
        <p:scale>
          <a:sx n="73" d="100"/>
          <a:sy n="73" d="100"/>
        </p:scale>
        <p:origin x="-10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notesMaster" Target="notesMasters/notes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presProps" Target="pres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theme" Target="theme/theme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i="0">
                <a:solidFill>
                  <a:srgbClr val="A32134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rgbClr val="A32134"/>
                </a:solidFill>
                <a:latin typeface="Arial" charset="0"/>
              </a:defRPr>
            </a:lvl1pPr>
          </a:lstStyle>
          <a:p>
            <a:pPr>
              <a:defRPr/>
            </a:pPr>
            <a:fld id="{0F8B8BD5-0754-490C-97B9-F589182D7C79}" type="datetimeFigureOut">
              <a:rPr lang="en-US"/>
              <a:pPr>
                <a:defRPr/>
              </a:pPr>
              <a:t>10/2/2020</a:t>
            </a:fld>
            <a:endParaRPr lang="en-US"/>
          </a:p>
        </p:txBody>
      </p:sp>
      <p:sp>
        <p:nvSpPr>
          <p:cNvPr id="140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6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>
                <a:solidFill>
                  <a:srgbClr val="A32134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 smtClean="0">
                <a:solidFill>
                  <a:srgbClr val="A32134"/>
                </a:solidFill>
                <a:latin typeface="Arial" charset="0"/>
              </a:defRPr>
            </a:lvl1pPr>
          </a:lstStyle>
          <a:p>
            <a:pPr>
              <a:defRPr/>
            </a:pPr>
            <a:fld id="{950250CD-C267-4F55-A6C7-9AD51F5FE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15C5E-BA1E-4FB7-A6AF-18489DCD7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7025" y="274638"/>
            <a:ext cx="20716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67425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1C0DD-C1D0-4D05-A467-7DB109917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713" y="274638"/>
            <a:ext cx="6985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6C0C2-E66D-4470-B686-DCBC01F3B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713" y="274638"/>
            <a:ext cx="6985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B7C30-4DFA-47BE-A844-9D62E470D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345C7-10E8-4EDE-A1B6-C10D96E15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A5E4E-8383-4C36-8154-B17D622F3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0F3CA-F66B-4FB6-BB67-0628A2C32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82DBB-FFF3-4C2C-A6B0-249E74F4C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47AF0-9F85-4358-AFDB-D4A0F45A7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08B00-7A37-436C-AAA6-FCCA63888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40D5C-268E-4200-B225-67ADBBCBC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0BDC7-6880-43F9-9569-4BC03FF14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8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FE45F61-ECA7-4175-A3FC-81E80E3EC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listi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6350" y="-14288"/>
            <a:ext cx="1803400" cy="167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A32134"/>
          </a:solidFill>
          <a:ln>
            <a:noFill/>
          </a:ln>
        </p:spPr>
        <p:txBody>
          <a:bodyPr wrap="none" anchor="ctr"/>
          <a:lstStyle>
            <a:lvl1pPr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990033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endParaRPr lang="sr-Latn-RS" altLang="sr-Latn-RS" sz="4000" b="0" i="0">
              <a:solidFill>
                <a:srgbClr val="A32134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A3213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 i="1" dirty="0">
                <a:solidFill>
                  <a:srgbClr val="990033"/>
                </a:solidFill>
                <a:latin typeface="Times New Roman" pitchFamily="18" charset="0"/>
              </a:rPr>
              <a:t>ИАСС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990033"/>
                </a:solidFill>
                <a:latin typeface="Times New Roman" pitchFamily="18" charset="0"/>
              </a:rPr>
              <a:t>Појам здравља и болести. Анамнеза - методологија прикупљања симптома болести. Објективни физикални преглед болесника и методе физичког прегледа. Објективни преглед главе и врата.</a:t>
            </a:r>
            <a:endParaRPr lang="sr-Cyrl-CS" sz="2800" b="1" i="1" dirty="0">
              <a:solidFill>
                <a:srgbClr val="990033"/>
              </a:solidFill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sr-Cyrl-CS" sz="2000" b="1" i="1" dirty="0">
                <a:solidFill>
                  <a:srgbClr val="990033"/>
                </a:solidFill>
                <a:latin typeface="Times New Roman" pitchFamily="18" charset="0"/>
              </a:rPr>
              <a:t>наставна јединица 1</a:t>
            </a:r>
          </a:p>
          <a:p>
            <a:pPr algn="ctr">
              <a:buFontTx/>
              <a:buNone/>
            </a:pPr>
            <a:endParaRPr lang="sr-Cyrl-CS" sz="2400" b="1" i="1" dirty="0">
              <a:solidFill>
                <a:srgbClr val="990033"/>
              </a:solidFill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sr-Cyrl-RS" sz="2400" b="1" i="1" dirty="0">
                <a:solidFill>
                  <a:schemeClr val="bg2"/>
                </a:solidFill>
                <a:latin typeface="Times New Roman" pitchFamily="18" charset="0"/>
              </a:rPr>
              <a:t>Проф</a:t>
            </a:r>
            <a:r>
              <a:rPr lang="sr-Cyrl-CS" sz="2400" b="1" i="1" dirty="0">
                <a:solidFill>
                  <a:schemeClr val="bg2"/>
                </a:solidFill>
                <a:latin typeface="Times New Roman" pitchFamily="18" charset="0"/>
              </a:rPr>
              <a:t> Др Мирјана Веселиновић</a:t>
            </a:r>
            <a:endParaRPr lang="en-US" sz="2400" b="1" i="1" dirty="0">
              <a:solidFill>
                <a:schemeClr val="bg2"/>
              </a:solidFill>
              <a:latin typeface="Times New Roman" pitchFamily="18" charset="0"/>
            </a:endParaRPr>
          </a:p>
          <a:p>
            <a:pPr algn="ctr"/>
            <a:endParaRPr lang="sr-Latn-CS" sz="2400" i="1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ЕТИОЛОГИЈА БОЛЕСТИ</a:t>
            </a:r>
            <a:r>
              <a:rPr lang="sr-Cyrl-CS" sz="20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1800" b="1">
                <a:solidFill>
                  <a:srgbClr val="990033"/>
                </a:solidFill>
                <a:latin typeface="Times New Roman" pitchFamily="18" charset="0"/>
              </a:rPr>
              <a:t>УНУТРАШЊИ ЕТИОЛОШКИ ЧИНИОЦИ БОЛЕСТИ</a:t>
            </a:r>
          </a:p>
          <a:p>
            <a:pPr lvl="1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ПОРЕМЕЋАЈ ИМУНИТЕТА</a:t>
            </a:r>
          </a:p>
          <a:p>
            <a:pPr lvl="2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смањење имунитета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поремећај имуноглобулина (Б-лимфоцита)</a:t>
            </a:r>
          </a:p>
          <a:p>
            <a:pPr lvl="2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реакције преосетљивости (алергијске реакције)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анафилактичка реакција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цитотоксична реакција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имунокомплексна реакција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реакција касног сензибилитета </a:t>
            </a:r>
          </a:p>
          <a:p>
            <a:pPr lvl="2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аутоимуни поремећаји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стварање аутоантитела и сензибилисаних Т-лимфоцита против 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с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опствених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антигена</a:t>
            </a: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имуни систем не разликује сопствене антигене од страних</a:t>
            </a:r>
          </a:p>
        </p:txBody>
      </p:sp>
    </p:spTree>
  </p:cSld>
  <p:clrMapOvr>
    <a:masterClrMapping/>
  </p:clrMapOvr>
  <p:transition>
    <p:fade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9"/>
          <p:cNvSpPr>
            <a:spLocks noChangeArrowheads="1"/>
          </p:cNvSpPr>
          <p:nvPr/>
        </p:nvSpPr>
        <p:spPr bwMode="auto">
          <a:xfrm>
            <a:off x="203200" y="1412875"/>
            <a:ext cx="87376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dirty="0">
                <a:latin typeface="Arial" charset="0"/>
              </a:rPr>
              <a:t> 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ОСНОВНИ АНАТОМО-ТОПОГРАФСКИ ОДНОСИ ГЛАВЕ</a:t>
            </a:r>
          </a:p>
          <a:p>
            <a:pPr algn="just" eaLnBrk="1" hangingPunct="1"/>
            <a:endParaRPr lang="sr-Cyrl-CS" altLang="en-US" dirty="0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dirty="0"/>
              <a:t> </a:t>
            </a:r>
            <a:r>
              <a:rPr lang="sr-Cyrl-CS" altLang="en-US" sz="18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ТОПОГРАФСКИ ПРЕДЕЛИ ЛИЦА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18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ПОВРШНИ ПРЕДЕЛИ ЛИЦА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18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ДУБОКИ ПРЕДЕЛИ ЛИЦА</a:t>
            </a:r>
          </a:p>
          <a:p>
            <a:pPr marL="631825" lvl="2" algn="just" eaLnBrk="1" hangingPunct="1">
              <a:buFontTx/>
              <a:buChar char="•"/>
            </a:pPr>
            <a:endParaRPr lang="sr-Cyrl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18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ДУБОКИ ПРЕ</a:t>
            </a:r>
            <a:r>
              <a:rPr lang="sr-Cyrl-CS" altLang="en-US" sz="18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ДЕЛИ ЛИЦА</a:t>
            </a:r>
          </a:p>
          <a:p>
            <a:pPr marL="631825" lvl="2" algn="just" eaLnBrk="1" hangingPunct="1"/>
            <a:endParaRPr lang="sr-Cyrl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Latn-CS" altLang="en-US" sz="18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ПОДСЛЕПООЧНИ  (regio fossae infratemporalis)</a:t>
            </a:r>
          </a:p>
          <a:p>
            <a:pPr marL="820738" lvl="3" indent="-188913" algn="just" eaLnBrk="1" hangingPunct="1"/>
            <a:endParaRPr lang="sr-Latn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Latn-CS" altLang="en-US" sz="18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БОЧНИ ЖДРЕЛНИ/ПАРАФАРИНГЕАЛНИ (spatium parapharyngicum)</a:t>
            </a:r>
          </a:p>
          <a:p>
            <a:pPr marL="820738" lvl="3" indent="-188913" algn="just" eaLnBrk="1" hangingPunct="1"/>
            <a:endParaRPr lang="sr-Latn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Latn-CS" altLang="en-US" sz="18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ЗАДЖДРЕЛНИ/РЕТРОФАРИНГЕАЛНИ (spatium retropharyngicum)</a:t>
            </a:r>
          </a:p>
          <a:p>
            <a:pPr marL="820738" lvl="3" indent="-188913" algn="just" eaLnBrk="1" hangingPunct="1"/>
            <a:endParaRPr lang="sr-Latn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/>
            <a:endParaRPr lang="sr-Latn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/>
            <a:endParaRPr lang="sr-Latn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endParaRPr lang="sr-Latn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/>
            <a:endParaRPr lang="sr-Cyrl-CS" altLang="en-US" sz="18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9"/>
          <p:cNvSpPr>
            <a:spLocks noChangeArrowheads="1"/>
          </p:cNvSpPr>
          <p:nvPr/>
        </p:nvSpPr>
        <p:spPr bwMode="auto">
          <a:xfrm>
            <a:off x="203200" y="1412875"/>
            <a:ext cx="87376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>
                <a:latin typeface="Arial" charset="0"/>
              </a:rPr>
              <a:t> </a:t>
            </a:r>
            <a:endParaRPr lang="en-US" altLang="en-US" sz="2000">
              <a:latin typeface="Arial" charset="0"/>
            </a:endParaRPr>
          </a:p>
          <a:p>
            <a:pPr algn="just" eaLnBrk="1" hangingPunct="1"/>
            <a:endParaRPr lang="en-US" altLang="en-US" sz="2000">
              <a:latin typeface="Arial" charset="0"/>
            </a:endParaRPr>
          </a:p>
          <a:p>
            <a:pPr algn="just" eaLnBrk="1" hangingPunct="1"/>
            <a:r>
              <a:rPr lang="sr-Cyrl-CS" altLang="en-US"/>
              <a:t>                   </a:t>
            </a:r>
            <a:r>
              <a:rPr lang="sr-Cyrl-CS" altLang="en-US" sz="2800">
                <a:latin typeface="Times New Roman" pitchFamily="18" charset="0"/>
                <a:cs typeface="Times New Roman" pitchFamily="18" charset="0"/>
              </a:rPr>
              <a:t>ИНСПЕКЦИЈА ГЛАВЕ</a:t>
            </a:r>
          </a:p>
          <a:p>
            <a:pPr algn="just" eaLnBrk="1" hangingPunct="1"/>
            <a:endParaRPr lang="sr-Cyrl-CS" altLang="en-US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/>
              <a:t> </a:t>
            </a: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ИНСПЕКЦИЈА Г</a:t>
            </a:r>
            <a:r>
              <a:rPr lang="sr-Latn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АВЕ СЕ ОБАВЉА ОДРЕЂЕНИМ  </a:t>
            </a:r>
          </a:p>
          <a:p>
            <a:pPr marL="174625" lvl="1" algn="just" eaLnBrk="1" hangingPunct="1">
              <a:buClr>
                <a:srgbClr val="C00000"/>
              </a:buClr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РЕДОСЛЕДОМ</a:t>
            </a:r>
          </a:p>
          <a:p>
            <a:pPr marL="174625" lvl="1" algn="just" eaLnBrk="1" hangingPunct="1"/>
            <a:endParaRPr lang="sr-Cyrl-CS" altLang="en-US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ИНСПЕКЦИЈА ЛОБАЊЕ</a:t>
            </a:r>
          </a:p>
          <a:p>
            <a:pPr marL="631825" lvl="2" algn="just" eaLnBrk="1" hangingPunct="1"/>
            <a:endParaRPr lang="sr-Cyrl-CS" altLang="en-US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ИНСПЕКЦИЈА ЛИЦА</a:t>
            </a:r>
          </a:p>
          <a:p>
            <a:pPr marL="631825" lvl="2" algn="just" eaLnBrk="1" hangingPunct="1"/>
            <a:endParaRPr lang="sr-Cyrl-CS" altLang="en-US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ИНСПЕКЦИЈА ОРГАНА СМЕШТЕНИХ У ГЛАВИ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ОЧИ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НОС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УШИ 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УСТА (УСНА ДУПЉА)</a:t>
            </a:r>
          </a:p>
          <a:p>
            <a:pPr marL="1089025" lvl="3" algn="just" eaLnBrk="1" hangingPunct="1"/>
            <a:endParaRPr lang="sr-Cyrl-CS" altLang="en-US"/>
          </a:p>
          <a:p>
            <a:pPr marL="1089025" lvl="3" algn="just" eaLnBrk="1" hangingPunct="1"/>
            <a:endParaRPr lang="sr-Latn-CS" altLang="en-US"/>
          </a:p>
          <a:p>
            <a:pPr marL="1089025" lvl="3" algn="just" eaLnBrk="1" hangingPunct="1"/>
            <a:endParaRPr lang="sr-Latn-CS" altLang="en-US"/>
          </a:p>
          <a:p>
            <a:pPr marL="1089025" lvl="3" algn="just" eaLnBrk="1" hangingPunct="1"/>
            <a:endParaRPr lang="sr-Latn-CS" altLang="en-US" sz="1800">
              <a:latin typeface="Arial" charset="0"/>
            </a:endParaRPr>
          </a:p>
          <a:p>
            <a:pPr marL="1089025" lvl="3" algn="just" eaLnBrk="1" hangingPunct="1"/>
            <a:endParaRPr lang="sr-Latn-CS" altLang="en-US" sz="1800">
              <a:latin typeface="Arial" charset="0"/>
            </a:endParaRPr>
          </a:p>
          <a:p>
            <a:pPr marL="1089025" lvl="3" algn="just" eaLnBrk="1" hangingPunct="1"/>
            <a:endParaRPr lang="sr-Latn-CS" altLang="en-US" sz="1800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sz="1800">
              <a:latin typeface="Arial" charset="0"/>
            </a:endParaRPr>
          </a:p>
          <a:p>
            <a:pPr marL="1089025" lvl="3" algn="just" eaLnBrk="1" hangingPunct="1"/>
            <a:endParaRPr lang="sr-Cyrl-CS" altLang="en-US" sz="180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2" y="942907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              </a:t>
            </a:r>
            <a:r>
              <a:rPr lang="sr-Cyrl-CS" sz="2000" dirty="0">
                <a:latin typeface="Arial" charset="0"/>
              </a:rPr>
              <a:t>ИНСПЕКЦИЈА ЛОБАЊЕ</a:t>
            </a:r>
          </a:p>
          <a:p>
            <a:pPr marL="363538" lvl="2" indent="-188913"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СИМЕТРИЧНОСТ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ОБЛИК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долихоцефалична лобања (издужена лобања)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брахицефалична лобања (округласта лобања)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мезатоцефалични облик лобање</a:t>
            </a:r>
          </a:p>
          <a:p>
            <a:pPr marL="1277938" lvl="4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мегацефалична лобања (има запремину већу од 1450 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мезоцефалична лобања (запремина од 1350-1450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микроцефалична лобања (запремина манња од 1350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ml)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КОСМАТОСТ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нормална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патолошка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лопеција ареата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лопеција генерализата</a:t>
            </a: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defRPr/>
            </a:pPr>
            <a:endParaRPr lang="x-none" sz="1800" dirty="0">
              <a:latin typeface="Arial" charset="0"/>
            </a:endParaRPr>
          </a:p>
          <a:p>
            <a:pPr marL="820738" lvl="3" indent="-188913" algn="just" eaLnBrk="1" hangingPunct="1">
              <a:defRPr/>
            </a:pPr>
            <a:endParaRPr lang="sr-Latn-CS" sz="18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Latn-CS" sz="1800" dirty="0">
              <a:latin typeface="Arial" charset="0"/>
            </a:endParaRPr>
          </a:p>
          <a:p>
            <a:pPr marL="820738" lvl="3" indent="-188913" algn="just" eaLnBrk="1" hangingPunct="1">
              <a:defRPr/>
            </a:pPr>
            <a:endParaRPr lang="sr-Cyrl-CS" sz="1800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9"/>
          <p:cNvSpPr>
            <a:spLocks noChangeArrowheads="1"/>
          </p:cNvSpPr>
          <p:nvPr/>
        </p:nvSpPr>
        <p:spPr bwMode="auto">
          <a:xfrm>
            <a:off x="203200" y="692150"/>
            <a:ext cx="87376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>
                <a:latin typeface="Arial" charset="0"/>
              </a:rPr>
              <a:t>	</a:t>
            </a:r>
            <a:r>
              <a:rPr lang="sr-Cyrl-CS" altLang="en-US">
                <a:latin typeface="Arial" charset="0"/>
              </a:rPr>
              <a:t>                                  </a:t>
            </a:r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ИНСПЕКЦИЈА ЛИЦА</a:t>
            </a:r>
          </a:p>
          <a:p>
            <a:pPr marL="363538" lvl="2" indent="-188913" algn="just" eaLnBrk="1" hangingPunct="1"/>
            <a:endParaRPr lang="sr-Cyrl-CS" altLang="en-US" sz="1400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ИЗРАЗ/МИМИКА ЛИЦА</a:t>
            </a:r>
            <a:endParaRPr lang="en-U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None/>
            </a:pPr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израз лица је одраз емоција, патње, страха, интелигенције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саркастични осмех на лицу (risus sardonicus) - тетанус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забринут израз лица - болесници који болују од неоплазме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жалостив израз лица - болесници који болују од хипотиреозе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весео израз лица - болесници који болују од хипертиреозе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безизразно лице - болесници који болују од Паркинсонове болести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Хипократско лице (facies hipocratica) - болесник у тешком општем стању</a:t>
            </a:r>
          </a:p>
          <a:p>
            <a:pPr marL="1255713" lvl="4" indent="-166688" algn="just" eaLnBrk="1" hangingPunct="1"/>
            <a:endParaRPr lang="en-U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5713" lvl="4" indent="-166688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en-U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ОБЛИК/ИЗГЛЕД ЛИЦА</a:t>
            </a:r>
            <a:endParaRPr lang="en-U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овално лице</a:t>
            </a:r>
          </a:p>
          <a:p>
            <a:pPr marL="1255713" lvl="4" indent="-166688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четвороугласто лице</a:t>
            </a:r>
          </a:p>
          <a:p>
            <a:pPr marL="1255713" lvl="4" indent="-166688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троугласто лице</a:t>
            </a:r>
          </a:p>
          <a:p>
            <a:pPr marL="1255713" lvl="4" indent="-166688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округло лице (facies lunata) - Кушингова болест</a:t>
            </a: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755577" y="476672"/>
            <a:ext cx="8388424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        </a:t>
            </a:r>
            <a:r>
              <a:rPr lang="sr-Cyrl-CS" sz="2000" dirty="0">
                <a:latin typeface="Arial" charset="0"/>
              </a:rPr>
              <a:t>ИНСПЕКЦИЈА ЛИЦА</a:t>
            </a:r>
          </a:p>
          <a:p>
            <a:pPr marL="363538" lvl="2" indent="-188913"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СИМЕТРИЧНОСТ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поремећај инервације мишића који обезбеђују мимику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атрофија мускулатуре у једној половини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запаљенски процеси у меком ткиву образа или вилице-појава отока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тумори паротидне жлезде</a:t>
            </a:r>
          </a:p>
          <a:p>
            <a:pPr marL="1277938" lvl="4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ОСОБИНА КОЖЕ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боја коже лица</a:t>
            </a:r>
          </a:p>
          <a:p>
            <a:pPr marL="1698625" lvl="5" indent="-1524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бледо-жућкаста боја (“боја беле кафе”): </a:t>
            </a:r>
          </a:p>
          <a:p>
            <a:pPr marL="2147888" lvl="6" indent="-14446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бактеријски ендокардитис</a:t>
            </a:r>
          </a:p>
          <a:p>
            <a:pPr marL="2147888" lvl="6" indent="-14446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пернициозна анемија</a:t>
            </a:r>
          </a:p>
          <a:p>
            <a:pPr marL="2147888" lvl="6" indent="-14446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хронична бубрежна инсуфицијенција</a:t>
            </a:r>
          </a:p>
          <a:p>
            <a:pPr marL="1698625" lvl="6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жута боја лица: иктерус</a:t>
            </a:r>
          </a:p>
          <a:p>
            <a:pPr marL="1698625" lvl="6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црвенило коже носа и образа (“знак лептира”)</a:t>
            </a:r>
          </a:p>
          <a:p>
            <a:pPr marL="2147888" lvl="8" indent="-173038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системски еритемски лупус</a:t>
            </a:r>
          </a:p>
          <a:p>
            <a:pPr marL="1698625" lvl="8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цијаноза лица</a:t>
            </a:r>
          </a:p>
          <a:p>
            <a:pPr marL="1973263" lvl="8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цијаноза централног типа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респираторна инсуфицијенција</a:t>
            </a:r>
          </a:p>
          <a:p>
            <a:pPr marL="1973263" lvl="8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цијаноза коже лица на образима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митрална стеноза</a:t>
            </a:r>
          </a:p>
          <a:p>
            <a:pPr marL="2598738" lvl="8" indent="-174625" algn="just" defTabSz="769938">
              <a:buFont typeface="Arial" pitchFamily="34" charset="0"/>
              <a:buChar char="•"/>
              <a:defRPr/>
            </a:pP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facies mitralis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длакавост коже лица</a:t>
            </a:r>
            <a:endParaRPr lang="sr-Latn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длакавост коже лица мушког типа у жена - хирзутизам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појачано лучење андрогена</a:t>
            </a:r>
            <a:endParaRPr lang="sr-Latn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9"/>
          <p:cNvSpPr>
            <a:spLocks noChangeArrowheads="1"/>
          </p:cNvSpPr>
          <p:nvPr/>
        </p:nvSpPr>
        <p:spPr bwMode="auto">
          <a:xfrm>
            <a:off x="900113" y="476250"/>
            <a:ext cx="8053387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>
                <a:latin typeface="Arial" charset="0"/>
              </a:rPr>
              <a:t>	</a:t>
            </a:r>
            <a:r>
              <a:rPr lang="sr-Cyrl-CS" altLang="en-US" sz="180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ИНСПЕКЦИЈА ОЧИЈУ</a:t>
            </a:r>
          </a:p>
          <a:p>
            <a:pPr marL="1277938" lvl="4" indent="-18891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ОЧНИ КАПЦИ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величина отвора капака (rima oculi)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симетричност једне и друге стране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особине коже капака</a:t>
            </a:r>
          </a:p>
          <a:p>
            <a:pPr marL="1277938" lvl="4" indent="-18891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ПОЛОЖАЈ ОЧНИХ ЈАБУЧИЦА И ЊИХОВА ПОКРЕТЉИВОСТ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положај очних јабучица (истуреност)</a:t>
            </a:r>
          </a:p>
          <a:p>
            <a:pPr marL="1277938" lvl="4" indent="-18891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ВЕЖЊАЧЕ/КОЊУКТИВЕ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пребојеност/прокрвљеност</a:t>
            </a:r>
          </a:p>
          <a:p>
            <a:pPr marL="1277938" lvl="4" indent="-18891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БЕОЊАЧА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обојеност</a:t>
            </a:r>
          </a:p>
          <a:p>
            <a:pPr marL="1277938" lvl="4" indent="-18891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РОЖЊАЧА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провидност</a:t>
            </a:r>
          </a:p>
          <a:p>
            <a:pPr marL="1277938" lvl="4" indent="-18891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ДУЖИЦА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обојеност </a:t>
            </a:r>
          </a:p>
          <a:p>
            <a:pPr marL="1277938" lvl="4" indent="-18891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ЗЕНИЦА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en-U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имтеричност</a:t>
            </a:r>
            <a:r>
              <a:rPr lang="en-U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реакција на светлост</a:t>
            </a:r>
            <a:r>
              <a:rPr lang="en-U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на акомодацију</a:t>
            </a:r>
          </a:p>
          <a:p>
            <a:pPr marL="1089025" lvl="3" algn="just" eaLnBrk="1" hangingPunct="1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428604"/>
            <a:ext cx="91440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>
              <a:defRPr/>
            </a:pPr>
            <a:endParaRPr lang="sr-Cyrl-CS" dirty="0">
              <a:solidFill>
                <a:srgbClr val="FF0000"/>
              </a:solidFill>
              <a:latin typeface="Arial" charset="0"/>
            </a:endParaRPr>
          </a:p>
          <a:p>
            <a:pPr marL="363538" lvl="2" indent="-188913" algn="just">
              <a:defRPr/>
            </a:pPr>
            <a:r>
              <a:rPr lang="sr-Cyrl-CS" sz="1800" dirty="0">
                <a:solidFill>
                  <a:srgbClr val="FF0000"/>
                </a:solidFill>
                <a:latin typeface="Arial" charset="0"/>
              </a:rPr>
              <a:t>	</a:t>
            </a:r>
            <a:r>
              <a:rPr lang="sr-Cyrl-CS" sz="2000" dirty="0">
                <a:latin typeface="Arial" charset="0"/>
              </a:rPr>
              <a:t>                                 </a:t>
            </a:r>
            <a:endParaRPr lang="sr-Cyrl-CS" sz="2000" i="0" dirty="0">
              <a:latin typeface="Times New Roman" pitchFamily="18" charset="0"/>
              <a:cs typeface="Times New Roman" pitchFamily="18" charset="0"/>
            </a:endParaRPr>
          </a:p>
          <a:p>
            <a:pPr marL="363538" lvl="2" indent="-188913" algn="just">
              <a:defRPr/>
            </a:pPr>
            <a:r>
              <a:rPr lang="sr-Cyrl-CS" sz="2000" i="0" dirty="0">
                <a:latin typeface="Times New Roman" pitchFamily="18" charset="0"/>
                <a:cs typeface="Times New Roman" pitchFamily="18" charset="0"/>
              </a:rPr>
              <a:t>                    НСПЕКЦИЈА НОСА И ПАРАНАЗАЛНИХ ШУПЉИНА</a:t>
            </a:r>
          </a:p>
          <a:p>
            <a:pPr marL="363538" lvl="2" indent="-188913" algn="just">
              <a:defRPr/>
            </a:pPr>
            <a:endParaRPr lang="sr-Cyrl-CS" sz="2000" i="0" dirty="0"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defRPr/>
            </a:pPr>
            <a:r>
              <a:rPr lang="sr-Cyrl-CS" sz="1600" i="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x-none" sz="1600" i="0">
                <a:latin typeface="Times New Roman" pitchFamily="18" charset="0"/>
                <a:cs typeface="Times New Roman" pitchFamily="18" charset="0"/>
              </a:rPr>
              <a:t>НОС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симтеричност</a:t>
            </a: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облик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седласт нос условљен је урођеном луесном инфекцијом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ринофима - лукавичасто увећање доње 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2/3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носа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аденоми лојних жлезда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x-none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defRPr/>
            </a:pPr>
            <a:endParaRPr lang="x-none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увећање носа се виђа код болесника са акромегалијом</a:t>
            </a:r>
          </a:p>
          <a:p>
            <a:pPr marL="1735138" lvl="5" indent="-188913" algn="just">
              <a:defRPr/>
            </a:pPr>
            <a:endParaRPr lang="x-none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особина коже носа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“знак лептира” - црвенило коже корена носа које се продужава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обострано </a:t>
            </a: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по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кожи образа - системски еритемски лупус</a:t>
            </a:r>
          </a:p>
          <a:p>
            <a:pPr marL="1735138" lvl="5" indent="-188913" algn="just">
              <a:defRPr/>
            </a:pPr>
            <a:endParaRPr lang="x-none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пролазност ноздрва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запушеност носа се јавља у запаљенским обољењима слузнице (ринитис)</a:t>
            </a:r>
          </a:p>
          <a:p>
            <a:pPr marL="1735138" lvl="5" indent="-188913" algn="just">
              <a:defRPr/>
            </a:pPr>
            <a:endParaRPr lang="x-none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изглед слузнице носне шупљине (носни спекулум)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оток слузнице носа и гнојна секреција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ПАРАНАЗАЛНЕ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ШУПЉИНЕ (носни 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спекулум)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цурење гнојавог садржаја кроз отвор одговарајућег синуса</a:t>
            </a: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23528" y="404664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>
              <a:defRPr/>
            </a:pPr>
            <a:r>
              <a:rPr lang="sr-Cyrl-CS" sz="1800" dirty="0">
                <a:latin typeface="Arial" charset="0"/>
              </a:rPr>
              <a:t>	</a:t>
            </a:r>
            <a:r>
              <a:rPr lang="sr-Cyrl-CS" i="0" dirty="0">
                <a:latin typeface="Times New Roman" pitchFamily="18" charset="0"/>
                <a:cs typeface="Times New Roman" pitchFamily="18" charset="0"/>
              </a:rPr>
              <a:t>                           ИНСПЕКЦИЈА УШИЈУ</a:t>
            </a:r>
          </a:p>
          <a:p>
            <a:pPr marL="363538" lvl="2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УШНЕ ШКОЉКЕ</a:t>
            </a: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симетричност 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особина коже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цијаноза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урођене срчане мане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полицитемија/метхемоглобинемија</a:t>
            </a:r>
          </a:p>
          <a:p>
            <a:pPr marL="2192338" lvl="6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СПОЉНИ УШНИ КАНАЛИ</a:t>
            </a: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присуство ушне масти (церумена)</a:t>
            </a: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екреција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 ушног канала</a:t>
            </a:r>
          </a:p>
          <a:p>
            <a:pPr marL="1698625" lvl="5" indent="-1524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жут секрет најчешће потиче од церумена (ушна маст)</a:t>
            </a:r>
          </a:p>
          <a:p>
            <a:pPr marL="1698625" lvl="5" indent="-1524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серозни секрет потиче од акутног запаљења средњег уха</a:t>
            </a:r>
          </a:p>
          <a:p>
            <a:pPr marL="1698625" lvl="5" indent="-1524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крвав садржај потиче од руптуре бубне опне</a:t>
            </a:r>
          </a:p>
          <a:p>
            <a:pPr marL="1703388" lvl="5" indent="-15716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гнојав секрет потиче од акутног или хроничног запаљења </a:t>
            </a:r>
          </a:p>
          <a:p>
            <a:pPr marL="1698625" lvl="5" indent="-152400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средњег уха (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otitis media)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БУБНЕ ОПНЕ</a:t>
            </a: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промена боје, увученост, испупченост, перфорација</a:t>
            </a:r>
          </a:p>
          <a:p>
            <a:pPr marL="820738" lvl="3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МАСТОИДНИ ПРЕДЕЛИ (отоскопија)</a:t>
            </a: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посматрање отока</a:t>
            </a:r>
          </a:p>
          <a:p>
            <a:pPr marL="1277938" lvl="4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посматрање промена на кожи</a:t>
            </a:r>
          </a:p>
          <a:p>
            <a:pPr marL="1735138" lvl="5" indent="-1889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9"/>
          <p:cNvSpPr>
            <a:spLocks noChangeArrowheads="1"/>
          </p:cNvSpPr>
          <p:nvPr/>
        </p:nvSpPr>
        <p:spPr bwMode="auto">
          <a:xfrm>
            <a:off x="684213" y="765175"/>
            <a:ext cx="8215312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>
                <a:latin typeface="Arial" charset="0"/>
              </a:rPr>
              <a:t>	             </a:t>
            </a:r>
            <a:r>
              <a:rPr lang="sr-Cyrl-CS" altLang="en-US" i="0">
                <a:latin typeface="Times New Roman" pitchFamily="18" charset="0"/>
                <a:cs typeface="Times New Roman" pitchFamily="18" charset="0"/>
              </a:rPr>
              <a:t>ИНСПЕКЦИЈА УСАНА И УСНЕ ДУПЉЕ</a:t>
            </a:r>
          </a:p>
          <a:p>
            <a:pPr marL="363538" lvl="2" indent="-188913" algn="just" eaLnBrk="1" hangingPunct="1"/>
            <a:endParaRPr lang="sr-Latn-CS" altLang="en-US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УСНЕ</a:t>
            </a:r>
          </a:p>
          <a:p>
            <a:pPr marL="1089025" lvl="3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ДЕСНИ</a:t>
            </a:r>
          </a:p>
          <a:p>
            <a:pPr marL="1089025" lvl="3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ЗУБИ </a:t>
            </a:r>
          </a:p>
          <a:p>
            <a:pPr marL="1089025" lvl="3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ЈЕЗИК</a:t>
            </a:r>
          </a:p>
          <a:p>
            <a:pPr marL="1089025" lvl="3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СЛУЗНИЦА УСТА</a:t>
            </a:r>
          </a:p>
          <a:p>
            <a:pPr marL="1089025" lvl="3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СЛУЗНИЦА МЕКОГ И ТВРДОГ НЕПЦА</a:t>
            </a:r>
          </a:p>
          <a:p>
            <a:pPr marL="1089025" lvl="3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ЖДРЕЛО/ФАРИНКС</a:t>
            </a:r>
          </a:p>
          <a:p>
            <a:pPr marL="1089025" lvl="3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КРАЈНИЦИ/ТОНЗИЛЕ</a:t>
            </a: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sz="1800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sz="1800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sz="1800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Cyrl-CS" altLang="en-US" sz="180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9"/>
          <p:cNvSpPr>
            <a:spLocks noChangeArrowheads="1"/>
          </p:cNvSpPr>
          <p:nvPr/>
        </p:nvSpPr>
        <p:spPr bwMode="auto">
          <a:xfrm>
            <a:off x="755650" y="476250"/>
            <a:ext cx="7837488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>
                <a:latin typeface="Arial" charset="0"/>
              </a:rPr>
              <a:t>	       </a:t>
            </a:r>
            <a:r>
              <a:rPr lang="sr-Cyrl-CS" altLang="en-US" i="0">
                <a:latin typeface="Times New Roman" pitchFamily="18" charset="0"/>
                <a:cs typeface="Times New Roman" pitchFamily="18" charset="0"/>
              </a:rPr>
              <a:t>ИНСПЕКЦИЈА УСАНА И УСНЕ ДУПЉЕ</a:t>
            </a:r>
          </a:p>
          <a:p>
            <a:pPr marL="363538" lvl="2" indent="-18891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УСНЕ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пребојеност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влажност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промене на кожи и слузници</a:t>
            </a:r>
          </a:p>
          <a:p>
            <a:pPr marL="1089025" lvl="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ДЕСНИ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пребојеност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влажност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промене на слузници</a:t>
            </a:r>
          </a:p>
          <a:p>
            <a:pPr marL="1089025" lvl="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ЗУБИ 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неправилности растења зуба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појава прекобројних секутића или </a:t>
            </a:r>
          </a:p>
          <a:p>
            <a:pPr marL="1277938" lvl="4" indent="-188913" algn="just" eaLnBrk="1" hangingPunct="1"/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молара</a:t>
            </a:r>
          </a:p>
          <a:p>
            <a:pPr marL="1089025" lvl="3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ЈЕЗИК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изглед слузнице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облик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покретљивост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ЕТИОЛОГИЈА БОЛЕСТИ</a:t>
            </a:r>
            <a:r>
              <a:rPr lang="sr-Cyrl-C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УНУТРАШЊИ ЕТИОЛОШКИ ЧИНИОЦИ БОЛЕСТИ</a:t>
            </a:r>
          </a:p>
          <a:p>
            <a:pPr>
              <a:buFontTx/>
              <a:buNone/>
            </a:pPr>
            <a:endParaRPr lang="sr-Cyrl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 ПСИХОСОМАТСКИ ПОРЕМЕЋАЈИ</a:t>
            </a:r>
          </a:p>
          <a:p>
            <a:pPr>
              <a:buFontTx/>
              <a:buNone/>
            </a:pPr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псхички напад</a:t>
            </a:r>
          </a:p>
          <a:p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брига</a:t>
            </a:r>
          </a:p>
          <a:p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страх</a:t>
            </a:r>
          </a:p>
          <a:p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узбуђење              </a:t>
            </a:r>
          </a:p>
          <a:p>
            <a:pPr>
              <a:buFontTx/>
              <a:buNone/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            </a:t>
            </a:r>
            <a:r>
              <a:rPr lang="sr-Cyrl-CS" sz="2000" dirty="0">
                <a:latin typeface="Arial" charset="0"/>
              </a:rPr>
              <a:t>ИНСПЕКЦИЈА УСАНА И УСНЕ ДУПЉЕ</a:t>
            </a:r>
          </a:p>
          <a:p>
            <a:pPr marL="363538" lvl="2" indent="-188913" algn="just" eaLnBrk="1" hangingPunct="1">
              <a:defRPr/>
            </a:pPr>
            <a:endParaRPr lang="sr-Cyrl-CS" sz="2000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x-none" sz="400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УСНЕ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деформација усана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зечје усне - урођена деформација</a:t>
            </a: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увећање усана - хипотиреоза</a:t>
            </a: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промене на кожи и слузници усана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везикулске промене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herpes simplex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ангуларни стоматитис - рагаде у угловима усана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улцерације - неоплазма усана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ДЕСНИ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боја десни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плава обојеност десни - тровање оловом или бизмутом</a:t>
            </a: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крвављење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хеморагијски синдром: тромбоцитопенија, поремећаји коагулације крви</a:t>
            </a:r>
          </a:p>
          <a:p>
            <a:pPr marL="12620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оток десни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запањенске промене на деснима: црвенило, оток, улцерације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23528" y="692696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</a:t>
            </a:r>
            <a:r>
              <a:rPr lang="sr-Cyrl-CS" sz="2000" dirty="0">
                <a:latin typeface="Arial" charset="0"/>
              </a:rPr>
              <a:t>ИНСПЕКЦИЈА УСАНА И УСНЕ ДУПЉЕ</a:t>
            </a:r>
          </a:p>
          <a:p>
            <a:pPr marL="363538" lvl="2" indent="-188913" algn="just" eaLnBrk="1" hangingPunct="1">
              <a:defRPr/>
            </a:pPr>
            <a:endParaRPr lang="sr-Cyrl-CS" sz="2000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ЗУБИ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недостатак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поремећај у развоју или одстрањивање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број и врста зуба који недостају</a:t>
            </a: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искривљеност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поремећај у развоју зуба</a:t>
            </a: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размакнутост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најчешће се среће код болесника са акромегалијом</a:t>
            </a: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изрецканост ивица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најчешће је условљена урољеним луесом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Хутчинсонови зуби (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Hutschinson)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боја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пигментовани зуби - вода која садржи велике количине флуора</a:t>
            </a: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каријес зуба </a:t>
            </a:r>
            <a:endParaRPr lang="sr-Latn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ерозије зуба различитог степена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</a:t>
            </a:r>
            <a:r>
              <a:rPr lang="sr-Cyrl-CS" sz="2000" dirty="0">
                <a:latin typeface="Arial" charset="0"/>
              </a:rPr>
              <a:t>ИНСПЕКЦИЈА УСАНА И УСНЕ ДУПЉЕ</a:t>
            </a:r>
          </a:p>
          <a:p>
            <a:pPr marL="363538" lvl="2" indent="-188913" algn="just" eaLnBrk="1" hangingPunct="1">
              <a:defRPr/>
            </a:pPr>
            <a:endParaRPr lang="sr-Cyrl-CS" sz="2000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400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ЈЕЗИК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величина језика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увећање језика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макроглосија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акромегалија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амилоидоза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смањење језика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микроглосија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парализа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n.hypoglossus-a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620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слузница језика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црвенило слузнице језика</a:t>
            </a:r>
          </a:p>
          <a:p>
            <a:pPr marL="2147888" lvl="8" indent="-15875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запаљење слузнице -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glositis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76463" lvl="8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шарлах (малинаст језик)</a:t>
            </a:r>
          </a:p>
          <a:p>
            <a:pPr marL="2176463" lvl="8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дефицит витамина рибофлавина (кармински језик)</a:t>
            </a:r>
          </a:p>
          <a:p>
            <a:pPr marL="2605088" lvl="8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дефицит витамина ниацина (пелагра)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      </a:t>
            </a:r>
            <a:r>
              <a:rPr lang="sr-Cyrl-CS" sz="2000" dirty="0">
                <a:latin typeface="Arial" charset="0"/>
              </a:rPr>
              <a:t>ИНСПЕКЦИЈА УСАНА И УСНЕ ДУПЉЕ</a:t>
            </a:r>
          </a:p>
          <a:p>
            <a:pPr marL="363538" lvl="2" indent="-188913" algn="just" eaLnBrk="1" hangingPunct="1">
              <a:defRPr/>
            </a:pPr>
            <a:endParaRPr lang="sr-Cyrl-CS" sz="2000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400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ЈЕЗИК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слузница језика</a:t>
            </a:r>
          </a:p>
          <a:p>
            <a:pPr marL="917575" lvl="3" indent="-285750" algn="just" eaLnBrk="1" hangingPunct="1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524000" lvl="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површина језика</a:t>
            </a:r>
          </a:p>
          <a:p>
            <a:pPr marL="2147888" lvl="4" indent="-166688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гладак (атрофија папила)</a:t>
            </a:r>
          </a:p>
          <a:p>
            <a:pPr marL="2605088" lvl="5" indent="-166688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мегалобластна/пернициозна анемија</a:t>
            </a:r>
          </a:p>
          <a:p>
            <a:pPr marL="2605088" lvl="5" indent="-166688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хипосидеремијска анемија (Хантеров глоситис)</a:t>
            </a:r>
          </a:p>
          <a:p>
            <a:pPr marL="2724150" lvl="5" indent="-285750" algn="just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47888" lvl="5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сув језик</a:t>
            </a:r>
          </a:p>
          <a:p>
            <a:pPr marL="2605088" lvl="6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сув језик без набора: Сјегренов синдром</a:t>
            </a:r>
          </a:p>
          <a:p>
            <a:pPr marL="2605088" lvl="6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сув језик са наборима: изражена дехидратација</a:t>
            </a:r>
          </a:p>
          <a:p>
            <a:pPr marL="2716213" lvl="6" indent="-285750" algn="just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47888" lvl="6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избразданост језика</a:t>
            </a:r>
          </a:p>
          <a:p>
            <a:pPr marL="2605088" lvl="7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уздужна избразданост језика - код болесника са луесном</a:t>
            </a:r>
          </a:p>
          <a:p>
            <a:pPr marL="2430463" lvl="7" algn="just">
              <a:defRPr/>
            </a:pPr>
            <a:r>
              <a:rPr lang="sr-Cyrl-R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инфекцијом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16213" lvl="7" indent="-285750" algn="just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47888" lvl="7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улцерације</a:t>
            </a:r>
          </a:p>
          <a:p>
            <a:pPr marL="2605088" lvl="8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често се срећу код болесника са агранулоцитозом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406182" y="476672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             </a:t>
            </a:r>
            <a:r>
              <a:rPr lang="sr-Cyrl-CS" sz="2000" dirty="0">
                <a:latin typeface="Arial" charset="0"/>
              </a:rPr>
              <a:t>ИНСПЕКЦИЈА УСНЕ ДУПЉЕ</a:t>
            </a:r>
          </a:p>
          <a:p>
            <a:pPr marL="363538" lvl="2" indent="-188913" algn="just" eaLnBrk="1" hangingPunct="1">
              <a:defRPr/>
            </a:pPr>
            <a:endParaRPr lang="sr-Cyrl-CS" sz="2000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СЛУЗНИЦА УСНЕ ДУПЉЕ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афтозне промене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промене су у виду неколико везикула -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herpes simplex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копликове мрље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беличасте мрље које се јављају на слузници 1-2 дана пре </a:t>
            </a:r>
          </a:p>
          <a:p>
            <a:pPr marL="1735138" lvl="5" indent="-188913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избијања морбилне оспе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пигментација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мање мрко пигментоване плоче на слузници се срећу у болесника</a:t>
            </a:r>
          </a:p>
          <a:p>
            <a:pPr marL="1735138" lvl="5" indent="-188913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са хроничном инсуфицијенцијом надбубрежних жлезда</a:t>
            </a:r>
          </a:p>
          <a:p>
            <a:pPr marL="1735138" lvl="5" indent="-188913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(адисонова болест)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крвављење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ретко се јавља - хеморагијски синдром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ЖДРЕЛО И КРАЈНИЦИ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увећање крајника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запаљенске промене (акутни тонзилофарингитис)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скоро по правилу удружене су са променама на ждрелу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хиперемија слузнице крајника и слузнице ждрела уз благ оток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беличасти или жућкасти чепићи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Перитонзиларни апсцес/ретрофаринегеални апсцес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туморске масе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најчешће се ради о лимфому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406400" y="404664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          </a:t>
            </a:r>
            <a:r>
              <a:rPr lang="x-none">
                <a:latin typeface="Arial" charset="0"/>
              </a:rPr>
              <a:t>ПАЛПАЦИЈА ГЛАВЕ</a:t>
            </a:r>
            <a:endParaRPr lang="sr-Cyrl-R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ПАЛПАЦИЈА ЛОБАЊЕ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испитивање болне осетљивости</a:t>
            </a:r>
          </a:p>
          <a:p>
            <a:pPr marL="1277938" lvl="4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палпација промена које су запажене инспекцијом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облик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конзистенција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покретљивост према подлози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покретљивост коже изнад њих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болна осетљивост</a:t>
            </a: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ПАЛПАЦИЈА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Валеове (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Vallex)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тачке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ензитивне гране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 trigeminus-a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супраорбиталног отвора -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ftalmicus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инфраорбиталног отвора -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n.maxilaris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отвора у који улази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n.mandibularis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defRPr/>
            </a:pPr>
            <a:endParaRPr lang="sr-Latn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620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палпација седмог можданог живца -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n.facialis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 висини и испред отвора спољашњег ушног канала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406400" y="435641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                               	</a:t>
            </a:r>
            <a:r>
              <a:rPr lang="x-none" dirty="0">
                <a:latin typeface="Arial" charset="0"/>
              </a:rPr>
              <a:t>ПАЛПАЦИЈА ГЛАВЕ</a:t>
            </a: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400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dirty="0">
              <a:latin typeface="Arial" charset="0"/>
            </a:endParaRPr>
          </a:p>
          <a:p>
            <a:pPr marL="536575" lvl="3" indent="-173038" algn="just" eaLnBrk="1" hangingPunct="1">
              <a:buFont typeface="Arial" pitchFamily="34" charset="0"/>
              <a:buChar char="•"/>
              <a:defRPr/>
            </a:pPr>
            <a:r>
              <a:rPr lang="sr-Cyrl-R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ПАЛПАЦИЈА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ОРГАНА СМЕШТЕНИХ У ГЛАВИ</a:t>
            </a:r>
          </a:p>
          <a:p>
            <a:pPr marL="536575" lvl="3" indent="-173038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900113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ОЧИ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испитивање интраокуларног притиска</a:t>
            </a:r>
            <a:endParaRPr 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62063" lvl="5" indent="-101600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900113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НОС И ПАРАНАЗАЛНЕ ШУПЉИНЕ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болна осетљивост параназалних шупљина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фронтални синуси: палпација у пределу горње ивице орбита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максиларни синуси: палпацију у пределу горњих вилица изнад очњака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етмодиални синуси: палпација у пределу унутрашњег угла ока и носа</a:t>
            </a:r>
            <a:endParaRPr 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62063" lvl="5" indent="-101600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900113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УШИ</a:t>
            </a:r>
          </a:p>
          <a:p>
            <a:pPr marL="1357313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ушне шкољке</a:t>
            </a:r>
          </a:p>
          <a:p>
            <a:pPr marL="1814513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испитивање болне осетљивости</a:t>
            </a:r>
          </a:p>
          <a:p>
            <a:pPr marL="1357313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трагус и антитрагус</a:t>
            </a:r>
          </a:p>
          <a:p>
            <a:pPr marL="1814513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испитивање болне осетљивости</a:t>
            </a:r>
          </a:p>
          <a:p>
            <a:pPr marL="1357313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мастоидни предео</a:t>
            </a:r>
          </a:p>
          <a:p>
            <a:pPr marL="1814513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испитивање болне осетљивости</a:t>
            </a:r>
            <a:endParaRPr 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14513" lvl="6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900113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УСТА</a:t>
            </a:r>
          </a:p>
          <a:p>
            <a:pPr marL="1357313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истискивање запаљенског  садржаја</a:t>
            </a:r>
          </a:p>
          <a:p>
            <a:pPr marL="1357313" lvl="5" indent="-188913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из Стеноновог канала паротидних </a:t>
            </a:r>
          </a:p>
          <a:p>
            <a:pPr marL="1357313" lvl="5" indent="-188913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жлезда, десни или крајника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            </a:t>
            </a:r>
            <a:r>
              <a:rPr lang="x-none">
                <a:latin typeface="Arial" charset="0"/>
              </a:rPr>
              <a:t>ПЕРКУСИЈА ГЛАВЕ</a:t>
            </a:r>
            <a:endParaRPr lang="sr-Cyrl-R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ПЕРКУСИЈА ЛОБАЊЕ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испитивање болне осетљивости</a:t>
            </a:r>
          </a:p>
          <a:p>
            <a:pPr marL="1277938" lvl="4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ПЕРКУСИЈА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Валеове (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Vallex)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тачке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ензитивне гране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 trigeminus-a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супраорбиталног отвора -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ftalmicus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инфраорбиталног отвора -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n.maxilaris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отвора у који улази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n.mandibularis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defRPr/>
            </a:pPr>
            <a:endParaRPr lang="sr-Latn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620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перкусија седмог можданог живца -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n.facialis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 висини и испред отвора спољашњег ушног канала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Хвостеков знак - код болесника са израженом хипокалцемијом</a:t>
            </a:r>
          </a:p>
          <a:p>
            <a:pPr marL="2176463" lvl="8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испитивач одсечним ударцем прстима руку перкутује непосредно</a:t>
            </a:r>
          </a:p>
          <a:p>
            <a:pPr marL="2176463" lvl="8" indent="-187325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испред отвора спољњег ушног канала, место где </a:t>
            </a:r>
            <a:r>
              <a:rPr lang="sr-Latn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n.facialis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излази</a:t>
            </a:r>
          </a:p>
          <a:p>
            <a:pPr marL="2176463" lvl="8" indent="-187325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испод паротидне жлезде. Повлачење угла усана навише указује да</a:t>
            </a:r>
          </a:p>
          <a:p>
            <a:pPr marL="2176463" lvl="8" indent="-187325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је знак позитиван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                             </a:t>
            </a:r>
            <a:r>
              <a:rPr lang="x-none">
                <a:latin typeface="Arial" charset="0"/>
              </a:rPr>
              <a:t>ПЕРКУСИЈА ГЛАВЕ</a:t>
            </a:r>
            <a:endParaRPr lang="sr-Cyrl-R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ПЕРКУСИЈА ОРГАНА СМЕШТЕНИХ У ГЛАВИ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ОЧИ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перкусија се не користи у физикалном прегледу очију</a:t>
            </a: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НОС И ПАРАНАЗАЛНЕ ШУПЉИНЕ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испитивање постојања болне осетљивости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фронтални синуси: перкусија супраорбиталних предела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максиларни синуси: перкусија у пределу горње вилице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етмоидални синуси: перкусија угла ока и носа</a:t>
            </a:r>
          </a:p>
          <a:p>
            <a:pPr marL="2176463" lvl="7" indent="-187325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62063" lvl="7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УШИ</a:t>
            </a:r>
          </a:p>
          <a:p>
            <a:pPr marL="1719263" lvl="8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испитивање постојања болне осетљивости</a:t>
            </a:r>
          </a:p>
          <a:p>
            <a:pPr marL="1719263" lvl="8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мастоидни предели </a:t>
            </a:r>
          </a:p>
          <a:p>
            <a:pPr marL="2147888" lvl="8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болна осетљивост указује на мастоидитис</a:t>
            </a:r>
          </a:p>
          <a:p>
            <a:pPr marL="1262063" lvl="8" indent="-1873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УСТА</a:t>
            </a:r>
          </a:p>
          <a:p>
            <a:pPr marL="1698625" lvl="8" indent="-174625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директна перкусија врхом шпатуле се користи за </a:t>
            </a:r>
          </a:p>
          <a:p>
            <a:pPr marL="1698625" lvl="8" indent="-174625" algn="just"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оцењивање болне осетљивости зуба</a:t>
            </a:r>
            <a:r>
              <a:rPr 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пулпитис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	</a:t>
            </a:r>
          </a:p>
          <a:p>
            <a:pPr marL="363538" lvl="2" indent="-188913" algn="just" eaLnBrk="1" hangingPunct="1">
              <a:defRPr/>
            </a:pPr>
            <a:r>
              <a:rPr lang="sr-Cyrl-CS" sz="1800" dirty="0">
                <a:latin typeface="Arial" charset="0"/>
              </a:rPr>
              <a:t>                      </a:t>
            </a:r>
            <a:r>
              <a:rPr lang="sr-Cyrl-CS" sz="2800" dirty="0">
                <a:latin typeface="Arial" charset="0"/>
              </a:rPr>
              <a:t>АУСКУЛТАЦИЈА  </a:t>
            </a:r>
            <a:r>
              <a:rPr lang="x-none" sz="2800">
                <a:latin typeface="Arial" charset="0"/>
              </a:rPr>
              <a:t>ГЛАВЕ</a:t>
            </a:r>
            <a:endParaRPr lang="sr-Cyrl-RS" sz="20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RS" sz="20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RS" sz="2000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АУСКУЛТАЦИЈА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ЛОБАЊЕ</a:t>
            </a:r>
          </a:p>
          <a:p>
            <a:pPr marL="820738" lvl="3" indent="-188913" algn="just" eaLnBrk="1" hangingPunct="1">
              <a:defRPr/>
            </a:pPr>
            <a:r>
              <a:rPr lang="sr-Cyrl-R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4775" lvl="4" indent="-285750" algn="just" eaLnBrk="1" hangingPunct="1">
              <a:buFont typeface="Arial" pitchFamily="34" charset="0"/>
              <a:buChar char="•"/>
              <a:defRPr/>
            </a:pPr>
            <a:r>
              <a:rPr lang="sr-Cyrl-R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ослушкивање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шумова</a:t>
            </a:r>
          </a:p>
          <a:p>
            <a:pPr marL="1831975" lvl="5" indent="-28575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артериовенске фистуле</a:t>
            </a:r>
          </a:p>
          <a:p>
            <a:pPr marL="1831975" lvl="5" indent="-28575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интракранијална анеуризма</a:t>
            </a:r>
          </a:p>
          <a:p>
            <a:pPr marL="1831975" lvl="5" indent="-285750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тумори мозга</a:t>
            </a:r>
          </a:p>
          <a:p>
            <a:pPr marL="1735138" lvl="5" indent="-188913" algn="just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АУСКУЛТАЦИЈА ЛИЦА</a:t>
            </a:r>
          </a:p>
          <a:p>
            <a:pPr marL="820738" lvl="3" indent="-188913" algn="just" eaLnBrk="1" hangingPunct="1"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аускултација виличних згобова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крепитације док болесника отвара и </a:t>
            </a: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затвара уста</a:t>
            </a:r>
            <a:endParaRPr lang="sr-Cyrl-R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реуматоидни </a:t>
            </a:r>
            <a:r>
              <a:rPr lang="x-none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артритис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ПАТОГЕНЕЗА НАСТАНКА БОЛЕСТИ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sr-Latn-CS" sz="18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1600" b="1">
                <a:solidFill>
                  <a:srgbClr val="990033"/>
                </a:solidFill>
                <a:latin typeface="Times New Roman" pitchFamily="18" charset="0"/>
              </a:rPr>
              <a:t>ФАКТОРИ ПАТОГЕНЕЗЕ БОЛЕСТИ</a:t>
            </a:r>
          </a:p>
          <a:p>
            <a:pPr lvl="1">
              <a:lnSpc>
                <a:spcPct val="80000"/>
              </a:lnSpc>
            </a:pPr>
            <a:endParaRPr lang="sr-Latn-CS" sz="1800">
              <a:solidFill>
                <a:schemeClr val="tx1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СПОЉАШЊИ ФАКТОРИ ПАТОГЕНЕЗЕ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спољашњи етиолошки чиниоци болести</a:t>
            </a:r>
            <a:r>
              <a:rPr lang="sr-Latn-CS" sz="16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 lvl="2">
              <a:lnSpc>
                <a:spcPct val="80000"/>
              </a:lnSpc>
            </a:pPr>
            <a:endParaRPr lang="sr-Latn-CS" sz="1600" b="1">
              <a:solidFill>
                <a:schemeClr val="tx1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УНУТРАШЊИ ФАКТОРИ ПАТОГЕНЕЗЕ  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конституција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диспозиција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имунитет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животна доб</a:t>
            </a:r>
          </a:p>
          <a:p>
            <a:pPr lvl="2">
              <a:lnSpc>
                <a:spcPct val="80000"/>
              </a:lnSpc>
            </a:pPr>
            <a:r>
              <a:rPr lang="en-US" sz="1600" b="1">
                <a:solidFill>
                  <a:schemeClr val="bg2"/>
                </a:solidFill>
                <a:latin typeface="Times New Roman" pitchFamily="18" charset="0"/>
              </a:rPr>
              <a:t>п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ол</a:t>
            </a:r>
            <a:endParaRPr lang="sr-Cyrl-C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endParaRPr lang="sr-Cyrl-CS" sz="16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16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16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У зависности од међусобног односа спољашњих и унутрашњих чиниоца патогенезе једна иста болест се испољава на различите начине у разних особа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16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9"/>
          <p:cNvSpPr>
            <a:spLocks noChangeArrowheads="1"/>
          </p:cNvSpPr>
          <p:nvPr/>
        </p:nvSpPr>
        <p:spPr bwMode="auto">
          <a:xfrm>
            <a:off x="0" y="2133600"/>
            <a:ext cx="794543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>
                <a:latin typeface="Arial" charset="0"/>
              </a:rPr>
              <a:t>            </a:t>
            </a:r>
            <a:r>
              <a:rPr lang="sr-Cyrl-CS" altLang="en-US">
                <a:latin typeface="Arial" charset="0"/>
              </a:rPr>
              <a:t>ОСНОВНИ АНАТОМО-ТОПОГРАФСКИ ОДНОСИ ВРАТА</a:t>
            </a:r>
            <a:endParaRPr lang="sr-Latn-CS" altLang="en-US">
              <a:latin typeface="Arial" charset="0"/>
            </a:endParaRPr>
          </a:p>
          <a:p>
            <a:pPr algn="just" eaLnBrk="1" hangingPunct="1"/>
            <a:endParaRPr lang="sr-Cyrl-CS" altLang="en-US">
              <a:latin typeface="Arial" charset="0"/>
            </a:endParaRPr>
          </a:p>
          <a:p>
            <a:pPr marL="174625" lvl="1" algn="just" eaLnBrk="1" hangingPunct="1"/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  ТОПОГРАФСКИ ПРЕДЕЛИ ВРАТА</a:t>
            </a:r>
            <a:endParaRPr lang="sr-Latn-CS" altLang="en-US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/>
            <a:endParaRPr lang="sr-Cyrl-CS" altLang="en-US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ПРЕДЊИ ПРЕДЕО ВРАТА </a:t>
            </a: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(regio colli anterior)</a:t>
            </a:r>
          </a:p>
          <a:p>
            <a:pPr marL="631825" lvl="2" algn="just" eaLnBrk="1" hangingPunct="1"/>
            <a:endParaRPr lang="sr-Cyrl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СРЕДЊИ ПРЕДЕО ВРАТА</a:t>
            </a: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colli media)</a:t>
            </a:r>
          </a:p>
          <a:p>
            <a:pPr marL="631825" lvl="2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БОЧНИ ПРЕДЕО ВРАТА(regio colli lateralis)</a:t>
            </a:r>
          </a:p>
          <a:p>
            <a:pPr marL="631825" lvl="2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СТЕРНОКЛЕИДОМАТСОИДНИ ПРЕДЕО(regio sternocleidomastoidea)</a:t>
            </a:r>
          </a:p>
          <a:p>
            <a:pPr marL="631825" lvl="2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НАТКЉУЧНИ ПРЕДЕО ВРАТА (regio colli supraclavicularis)</a:t>
            </a:r>
          </a:p>
          <a:p>
            <a:pPr marL="631825" lvl="2" algn="just" eaLnBrk="1" hangingPunct="1"/>
            <a:endParaRPr lang="sr-Cyrl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ЗАДЊИ ПРЕДЕО ВРАТА</a:t>
            </a: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colli dorsalis)</a:t>
            </a:r>
          </a:p>
          <a:p>
            <a:pPr marL="631825" lvl="2" algn="just" eaLnBrk="1" hangingPunct="1"/>
            <a:endParaRPr lang="sr-Latn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/>
            <a:endParaRPr lang="sr-Latn-CS" altLang="en-US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/>
            <a:endParaRPr lang="sr-Latn-CS" altLang="en-US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/>
            <a:endParaRPr lang="sr-Latn-CS" altLang="en-US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/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211138" y="620713"/>
            <a:ext cx="8737600" cy="5797550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altLang="en-US" sz="2000" dirty="0">
                <a:latin typeface="Arial" charset="0"/>
              </a:rPr>
              <a:t>                                        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ИНСПЕКЦИЈА ВРАТА</a:t>
            </a:r>
            <a:endParaRPr lang="sr-Cyrl-RS" altLang="en-US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sr-Latn-CS" altLang="en-US" dirty="0"/>
          </a:p>
          <a:p>
            <a:pPr marL="460375" lvl="1" indent="-285750" algn="just" eaLnBrk="1" hangingPunct="1">
              <a:buFont typeface="Arial" pitchFamily="34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ОБЛИК</a:t>
            </a:r>
          </a:p>
          <a:p>
            <a:pPr marL="631825" lvl="2" algn="just" eaLnBrk="1" hangingPunct="1">
              <a:buFontTx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цилиндрчан</a:t>
            </a:r>
          </a:p>
          <a:p>
            <a:pPr marL="631825" lvl="2" algn="just" eaLnBrk="1" hangingPunct="1">
              <a:defRPr/>
            </a:pPr>
            <a:endParaRPr lang="sr-Cyrl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ПОКРЕТЉИВОСТ</a:t>
            </a:r>
          </a:p>
          <a:p>
            <a:pPr marL="174625" lvl="1" algn="just" eaLnBrk="1" hangingPunct="1">
              <a:defRPr/>
            </a:pPr>
            <a:endParaRPr lang="sr-Cyrl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ОСОБИНЕ КОЖЕ</a:t>
            </a:r>
          </a:p>
          <a:p>
            <a:pPr marL="631825" lvl="2" algn="just" eaLnBrk="1" hangingPunct="1">
              <a:buFontTx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промене на кожи: локализација и особине</a:t>
            </a:r>
          </a:p>
          <a:p>
            <a:pPr marL="631825" lvl="2" algn="just" eaLnBrk="1" hangingPunct="1">
              <a:defRPr/>
            </a:pPr>
            <a:endParaRPr lang="sr-Cyrl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ОРГАНИ СМЕШТЕНИ У ВРАТУ</a:t>
            </a:r>
          </a:p>
          <a:p>
            <a:pPr marL="631825" lvl="2" algn="just" eaLnBrk="1" hangingPunct="1">
              <a:buFontTx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ШТИТАСТА ЖЛЕЗДА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величина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облик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симетричност</a:t>
            </a:r>
          </a:p>
          <a:p>
            <a:pPr marL="631825" lvl="2" algn="just" eaLnBrk="1" hangingPunct="1">
              <a:buFontTx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ГРКЉАН И ДУШНИК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покретљивост ларинкса (гркљана) и </a:t>
            </a:r>
          </a:p>
          <a:p>
            <a:pPr marL="1089025" lvl="3" algn="just" eaLnBrk="1" hangingPunct="1"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трахеје (душника)</a:t>
            </a:r>
          </a:p>
          <a:p>
            <a:pPr marL="631825" lvl="2" algn="just" eaLnBrk="1" hangingPunct="1">
              <a:buFontTx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ЛИМФНЕ ЖЛЕЗДЕ</a:t>
            </a:r>
          </a:p>
          <a:p>
            <a:pPr marL="631825" lvl="2" algn="just" eaLnBrk="1" hangingPunct="1">
              <a:buFontTx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КРВНИ СУДОВИ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набреклост вена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видљивост пулзација артерија</a:t>
            </a:r>
          </a:p>
        </p:txBody>
      </p:sp>
    </p:spTree>
  </p:cSld>
  <p:clrMapOvr>
    <a:masterClrMapping/>
  </p:clrMapOvr>
  <p:transition>
    <p:fade/>
  </p:transition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2" y="870857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dirty="0">
                <a:latin typeface="Arial" charset="0"/>
              </a:rPr>
              <a:t>                                      </a:t>
            </a:r>
            <a:r>
              <a:rPr lang="x-none">
                <a:latin typeface="Arial" charset="0"/>
              </a:rPr>
              <a:t>ИНСПЕКЦИЈА </a:t>
            </a:r>
            <a:r>
              <a:rPr lang="x-none" dirty="0">
                <a:latin typeface="Arial" charset="0"/>
              </a:rPr>
              <a:t>ВРАТА</a:t>
            </a:r>
            <a:endParaRPr lang="sr-Latn-CS" dirty="0">
              <a:latin typeface="Arial" charset="0"/>
            </a:endParaRPr>
          </a:p>
          <a:p>
            <a:pPr algn="just" eaLnBrk="1" hangingPunct="1">
              <a:defRPr/>
            </a:pPr>
            <a:endParaRPr lang="sr-Cyrl-CS" dirty="0">
              <a:latin typeface="Arial" charset="0"/>
            </a:endParaRPr>
          </a:p>
          <a:p>
            <a:pPr marL="174625" lvl="1" algn="just" eaLnBrk="1" hangingPunct="1">
              <a:buFont typeface="Arial" charset="0"/>
              <a:buChar char="•"/>
              <a:defRPr/>
            </a:pPr>
            <a:r>
              <a:rPr lang="sr-Cyrl-CS" sz="1800" dirty="0">
                <a:latin typeface="Arial" charset="0"/>
              </a:rPr>
              <a:t> 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ОСОБИНЕ КОЖЕ</a:t>
            </a:r>
          </a:p>
          <a:p>
            <a:pPr marL="631825" lvl="2" algn="just" eaLnBrk="1" hangingPunct="1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фистуле и ожиљци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туберкулоза лимфних жлезда врата</a:t>
            </a:r>
          </a:p>
          <a:p>
            <a:pPr marL="631825" lvl="2" algn="just" eaLnBrk="1" hangingPunct="1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ОРГАНИ СМЕШТЕНИ У ВРАТУ</a:t>
            </a:r>
          </a:p>
          <a:p>
            <a:pPr marL="174625" lvl="1" algn="just" eaLnBrk="1" hangingPunct="1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ШТИТАСТА ЖЛЕЗДА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увећање штитсте жлезде - струма</a:t>
            </a:r>
          </a:p>
          <a:p>
            <a:pPr marL="1546225" lvl="4" algn="just" eaLnBrk="1" hangingPunct="1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ретростернална струма</a:t>
            </a:r>
          </a:p>
          <a:p>
            <a:pPr marL="2003425" lvl="5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увећање штитсте жлезде које је локализовано иза стернума</a:t>
            </a:r>
          </a:p>
          <a:p>
            <a:pPr marL="2003425" lvl="5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Пембертонов знак</a:t>
            </a:r>
          </a:p>
          <a:p>
            <a:pPr marL="2460625" lvl="6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болесник подигне руке изнад главе, при чему вене врата</a:t>
            </a:r>
          </a:p>
          <a:p>
            <a:pPr marL="2460625" lvl="6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набрекну а фоса југуларис се попуни</a:t>
            </a:r>
          </a:p>
          <a:p>
            <a:pPr marL="1546225" lvl="4" algn="just" eaLnBrk="1" hangingPunct="1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дифузна струма</a:t>
            </a:r>
          </a:p>
          <a:p>
            <a:pPr marL="2003425" lvl="5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хипотиреоза/хипертиреоза</a:t>
            </a:r>
          </a:p>
          <a:p>
            <a:pPr marL="1546225" lvl="4" algn="just" eaLnBrk="1" hangingPunct="1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нодозна струма</a:t>
            </a:r>
          </a:p>
          <a:p>
            <a:pPr marL="2003425" lvl="5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аденом или тумор штитсте жлезде</a:t>
            </a:r>
          </a:p>
          <a:p>
            <a:pPr marL="2003425" lvl="5" algn="just">
              <a:buFont typeface="Arial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003425" lvl="5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2003425" lvl="5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87327" y="842282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dirty="0">
                <a:latin typeface="Arial" charset="0"/>
              </a:rPr>
              <a:t>                                       </a:t>
            </a:r>
            <a:r>
              <a:rPr lang="x-none">
                <a:latin typeface="Arial" charset="0"/>
              </a:rPr>
              <a:t>ИНСПЕКЦИЈА ВРАТА</a:t>
            </a:r>
            <a:endParaRPr lang="sr-Cyrl-RS" dirty="0">
              <a:latin typeface="Arial" charset="0"/>
            </a:endParaRPr>
          </a:p>
          <a:p>
            <a:pPr algn="just" eaLnBrk="1" hangingPunct="1">
              <a:defRPr/>
            </a:pPr>
            <a:endParaRPr lang="sr-Latn-CS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dirty="0">
                <a:latin typeface="Arial" charset="0"/>
              </a:rPr>
              <a:t> 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ГРКЉАН И ДУШНИК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помереност гркљана и душника из средишњег положаја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плеурални излив помера медијастинум и трахеју на супротну </a:t>
            </a:r>
          </a:p>
          <a:p>
            <a:pPr marL="1625600" lvl="7" indent="-87313" algn="just">
              <a:tabLst>
                <a:tab pos="1614488" algn="l"/>
              </a:tabLst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страну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опструкција или колапс плућа повлаче медијастинум, па </a:t>
            </a:r>
          </a:p>
          <a:p>
            <a:pPr marL="1703388" lvl="7" indent="-165100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и гркљан на болесну страну </a:t>
            </a:r>
          </a:p>
          <a:p>
            <a:pPr marL="1625600" lvl="7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повремени покрети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анеуризма нисходног дела лука аорте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карцином левог бронха који је захватио лук аорте</a:t>
            </a:r>
          </a:p>
          <a:p>
            <a:pPr marL="1703388" lvl="7" indent="-165100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12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ЛИМФНЕ ЖЛЕЗДЕ ВРАТА</a:t>
            </a:r>
          </a:p>
          <a:p>
            <a:pPr marL="1168400" lvl="8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једнострано или обострано увећање лимфних жлезда</a:t>
            </a:r>
          </a:p>
          <a:p>
            <a:pPr marL="1524000" lvl="8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лимфопролиферативне болести (лимфоми)</a:t>
            </a:r>
          </a:p>
          <a:p>
            <a:pPr marL="1524000" lvl="8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једнострано увећање - Хочкинов лимфом</a:t>
            </a:r>
          </a:p>
          <a:p>
            <a:pPr marL="1168400" lvl="8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увећање лимфне жлезде у левој наткључној јами-последица </a:t>
            </a:r>
          </a:p>
          <a:p>
            <a:pPr marL="1168400" lvl="8" indent="-87313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метастаза карцинома желуца (Вирховљева жлезда)</a:t>
            </a:r>
          </a:p>
          <a:p>
            <a:pPr marL="1168400" lvl="8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8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8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8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2" y="870857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dirty="0">
                <a:latin typeface="Arial" charset="0"/>
              </a:rPr>
              <a:t>                                     </a:t>
            </a:r>
            <a:r>
              <a:rPr lang="x-none">
                <a:latin typeface="Arial" charset="0"/>
              </a:rPr>
              <a:t>ИНСПЕКЦИЈА ВРАТА</a:t>
            </a:r>
            <a:endParaRPr lang="sr-Cyrl-RS" dirty="0">
              <a:latin typeface="Arial" charset="0"/>
            </a:endParaRPr>
          </a:p>
          <a:p>
            <a:pPr algn="just" eaLnBrk="1" hangingPunct="1">
              <a:defRPr/>
            </a:pPr>
            <a:endParaRPr lang="sr-Latn-CS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dirty="0">
                <a:latin typeface="Arial" charset="0"/>
              </a:rPr>
              <a:t> 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КРВНИ СУДОВИ ВРАТА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АРТЕРИЈЕ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пулзације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аортна инсуфицијенција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анеуризме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анеуризма каротидне артерије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тумор каротидног синуса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ВЕНЕ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набреклост вена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синдром горње шупље вене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срчана инсуфицијенција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пулзације вена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хепато-југуларни рефлукс</a:t>
            </a:r>
          </a:p>
          <a:p>
            <a:pPr marL="2336800" lvl="8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инсуфицијенција десног срца</a:t>
            </a:r>
          </a:p>
          <a:p>
            <a:pPr marL="2336800" lvl="8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притиском са обе руке на горњи део трбуха, у пределу</a:t>
            </a:r>
          </a:p>
          <a:p>
            <a:pPr marL="2336800" lvl="8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јетре појачава набреклост југуларних вена и њихове</a:t>
            </a:r>
          </a:p>
          <a:p>
            <a:pPr marL="2336800" lvl="8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пулзације</a:t>
            </a:r>
          </a:p>
          <a:p>
            <a:pPr marL="1168400" lvl="8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8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8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31584" y="692696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dirty="0">
                <a:latin typeface="Arial" charset="0"/>
              </a:rPr>
              <a:t>                                    </a:t>
            </a:r>
            <a:r>
              <a:rPr lang="sr-Cyrl-CS" dirty="0">
                <a:latin typeface="Arial" charset="0"/>
              </a:rPr>
              <a:t>ПАЛПАЦИЈА ВРАТА</a:t>
            </a:r>
            <a:endParaRPr lang="sr-Latn-CS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dirty="0">
                <a:latin typeface="Arial" charset="0"/>
              </a:rPr>
              <a:t> 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КОЖА ВРАТА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промене коже које се запажају инспекцијом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величина, облик, чврстина, покретљивост, однос са кожом,</a:t>
            </a:r>
          </a:p>
          <a:p>
            <a:pPr marL="1168400" lvl="6" indent="-87313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болна осетљивост, температура и боја коже изнад њих</a:t>
            </a:r>
          </a:p>
          <a:p>
            <a:pPr marL="1168400" lvl="6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ВРАТНИ ДЕО КИЧМЕНОГ СТУБА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палпација спиналних наставака вратних пршљенова</a:t>
            </a:r>
          </a:p>
          <a:p>
            <a:pPr marL="1168400" lvl="6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ШТИТАСТА ЖЛЕЗДА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палпација увећане штитасте жлезде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конзистенција (чврстина)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површина</a:t>
            </a:r>
          </a:p>
          <a:p>
            <a:pPr marL="1625600" lvl="7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ГРКЉАН И ДУШНИК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утврђивање промене положаја гркљана и душника</a:t>
            </a:r>
          </a:p>
          <a:p>
            <a:pPr marL="711200" lvl="5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ЛИМФНЕ ЖЛЕЗДЕ ВРАТА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тврде и неосетљиве жлезде увек су сумњиве на неоплазму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меке и болно осетљиве жлезде указују на запаљенско обољење</a:t>
            </a:r>
          </a:p>
          <a:p>
            <a:pPr marL="1168400" lvl="6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12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КРВНИ СУДОВИ ВРАТА</a:t>
            </a:r>
          </a:p>
          <a:p>
            <a:pPr marL="11684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утврђивање пулзација артерија и вена</a:t>
            </a:r>
          </a:p>
        </p:txBody>
      </p:sp>
    </p:spTree>
  </p:cSld>
  <p:clrMapOvr>
    <a:masterClrMapping/>
  </p:clrMapOvr>
  <p:transition>
    <p:fade/>
  </p:transition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85701" y="1556792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dirty="0">
                <a:latin typeface="Arial" charset="0"/>
              </a:rPr>
              <a:t> ПЕРКУСИЈА ВРАТА</a:t>
            </a:r>
            <a:endParaRPr lang="sr-Latn-CS" sz="2000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dirty="0">
                <a:latin typeface="Arial" charset="0"/>
              </a:rPr>
              <a:t> 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ВРАТНИ ДЕО КИЧМЕНОГ СТУБА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испитивање осетљивости пршљенова вратног дела кичменог стуба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фрактура пршљенова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запаљенска обољења (најчешће туберкулоза)</a:t>
            </a:r>
          </a:p>
          <a:p>
            <a:pPr marL="1168400" lvl="6" indent="-87313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ШТИТАСТА ЖЛЕЗДА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одређивање граница ретростерналне струме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defRPr/>
            </a:pPr>
            <a:endParaRPr lang="sr-Cyrl-CS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23528" y="1700808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dirty="0">
                <a:latin typeface="Arial" charset="0"/>
              </a:rPr>
              <a:t> АУСКУЛТАЦИЈА ВРАТА</a:t>
            </a:r>
            <a:endParaRPr lang="sr-Latn-CS" sz="2000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dirty="0">
                <a:latin typeface="Arial" charset="0"/>
              </a:rPr>
              <a:t> </a:t>
            </a: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ШТИТАСТА ЖЛЕЗДА</a:t>
            </a:r>
          </a:p>
          <a:p>
            <a:pPr marL="711200" lvl="5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аускултаторни шум изнад увећане штитасте жлезде указује на</a:t>
            </a:r>
          </a:p>
          <a:p>
            <a:pPr marL="1168400" lvl="6" indent="-87313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хипертиреозу (појачана функција штитасте жлезде)</a:t>
            </a:r>
          </a:p>
          <a:p>
            <a:pPr marL="1168400" lvl="6" indent="-87313" algn="just"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КРВНИ СУДОВИ ВРАТА</a:t>
            </a:r>
          </a:p>
          <a:p>
            <a:pPr marL="711200" lvl="5" indent="-87313" algn="just"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аускултација каротидних артерија - шумови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код болесника са анеуризмом каротидних артерија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пропагација систолног ејекционог срчаног  шума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dirty="0">
              <a:latin typeface="Arial" charset="0"/>
            </a:endParaRPr>
          </a:p>
          <a:p>
            <a:pPr marL="1168400" lvl="6" indent="-87313" algn="just">
              <a:defRPr/>
            </a:pPr>
            <a:endParaRPr lang="sr-Cyrl-CS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КЛИНИЧКА СЛИКА БОЛЕСТИ</a:t>
            </a:r>
          </a:p>
          <a:p>
            <a:pPr>
              <a:buFontTx/>
              <a:buNone/>
            </a:pP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Latn-CS" sz="20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је скуп типичних и карактеристичних субјективних тегоба (симптома болести) и објективних промена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(знаци болести), којима се одликује нека болест</a:t>
            </a:r>
          </a:p>
          <a:p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она обухвата и морфолошко-фукцијске поремећаје који се доказују посебним методама, т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зв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.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допунским испитивањима болесника</a:t>
            </a:r>
          </a:p>
          <a:p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БОЛЕСТ СЕ ИСПОЉАВА:</a:t>
            </a:r>
          </a:p>
          <a:p>
            <a:pPr>
              <a:lnSpc>
                <a:spcPct val="90000"/>
              </a:lnSpc>
              <a:buFontTx/>
              <a:buNone/>
            </a:pPr>
            <a:endParaRPr lang="sr-Latn-CS" sz="24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СУБЈЕКТИВНИМ ТЕГОБАМА (СИМПТОМИ БОЛЕСТИ)</a:t>
            </a:r>
          </a:p>
          <a:p>
            <a:pPr lvl="1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утврђују се разговором са болесником (анамнезом)</a:t>
            </a:r>
          </a:p>
          <a:p>
            <a:pPr lvl="1">
              <a:lnSpc>
                <a:spcPct val="9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ОБЈЕКТИВНИМ ПРОМЕНАМА (ЗНАЦИ БОЛЕСТИ)</a:t>
            </a:r>
          </a:p>
          <a:p>
            <a:pPr lvl="1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утврђују се физикалним прегледом болесника</a:t>
            </a:r>
          </a:p>
          <a:p>
            <a:pPr lvl="1">
              <a:lnSpc>
                <a:spcPct val="9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ПОРЕМЕЋАЈИМА ГРАЂЕ И ФУНКЦИЈЕ</a:t>
            </a:r>
            <a:r>
              <a:rPr lang="sr-Latn-C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ОДРЕЂЕНИХ ТКИВА И ОРГАНА</a:t>
            </a: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   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РЕЗУЛТАТИ ДОПУНСКОГ ИСПИТИВАЊА</a:t>
            </a:r>
          </a:p>
          <a:p>
            <a:pPr lvl="1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утврђују се допунским испитивањима болесника</a:t>
            </a:r>
            <a:endParaRPr lang="en-U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sr-Latn-CS" sz="24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КЛИНИЧКА СЛИКА БОЛЕСТИ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8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СИМПТОМИ БОЛЕСТИ</a:t>
            </a:r>
            <a:r>
              <a:rPr lang="sr-Cyrl-CS" sz="2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(субјективне тегобе/сметње)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ОПШТИ СИМПТОМИ БОЛЕСТИ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јављају се у многобројним болестима</a:t>
            </a:r>
          </a:p>
          <a:p>
            <a:pPr lvl="2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малаксалост</a:t>
            </a:r>
          </a:p>
          <a:p>
            <a:pPr lvl="1">
              <a:lnSpc>
                <a:spcPct val="90000"/>
              </a:lnSpc>
            </a:pPr>
            <a:endParaRPr lang="sr-Cyrl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СПЕЦИФИЧНИ СИМПТОМИ БОЛЕСТИ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јављају се само у одређеним болестима</a:t>
            </a:r>
          </a:p>
          <a:p>
            <a:pPr lvl="2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стенокардични бол</a:t>
            </a:r>
          </a:p>
          <a:p>
            <a:pPr lvl="1">
              <a:lnSpc>
                <a:spcPct val="90000"/>
              </a:lnSpc>
            </a:pPr>
            <a:endParaRPr lang="sr-Cyrl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sr-Latn-CS" sz="2400" b="1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endParaRPr lang="sr-Latn-CS" sz="2400" b="1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Latn-CS" sz="280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Основне особине симптома: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почетак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учесталост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трајање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квалитет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локализација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чиниоци који условљавају његову појаву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повећање ( појачање) и реаговање на примењено лечење</a:t>
            </a:r>
          </a:p>
          <a:p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КЛИНИЧКА СЛИКА БОЛЕСТИ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8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ЗНАЦИ БОЛЕСТ</a:t>
            </a: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И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(објективнe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т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eгo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б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e/смe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т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њe)</a:t>
            </a:r>
          </a:p>
          <a:p>
            <a:pPr>
              <a:lnSpc>
                <a:spcPct val="90000"/>
              </a:lnSpc>
              <a:buFontTx/>
              <a:buNone/>
            </a:pPr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ОПШТИ ЗНАЦ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И 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БOЛЕСT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И</a:t>
            </a:r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јављajу се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у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многи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бoлe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стима</a:t>
            </a:r>
          </a:p>
          <a:p>
            <a:pPr lvl="1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пoв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и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ше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н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a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тел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eснa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т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eм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eрaту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р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а</a:t>
            </a:r>
          </a:p>
          <a:p>
            <a:pPr lvl="1">
              <a:lnSpc>
                <a:spcPct val="9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СПЕЦИФ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И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ЧН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И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З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Н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А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ЦИ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БОЛE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С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ТI</a:t>
            </a:r>
          </a:p>
          <a:p>
            <a:pPr lvl="1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јављajу се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aмо u бoлe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ти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a oдрeђeн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и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х o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рг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а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н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a</a:t>
            </a:r>
          </a:p>
          <a:p>
            <a:pPr lvl="2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“з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н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aк лептирa” –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системски еритемски лупус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sr-Latn-CS" sz="2000" b="1">
              <a:solidFill>
                <a:schemeClr val="tx1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sr-Latn-CS" sz="2400" b="1">
              <a:solidFill>
                <a:schemeClr val="tx1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sr-Latn-CS" sz="2400" b="1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Latn-CS" sz="280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 dirty="0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 dirty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 dirty="0">
                <a:solidFill>
                  <a:srgbClr val="990033"/>
                </a:solidFill>
                <a:latin typeface="Times New Roman" pitchFamily="18" charset="0"/>
              </a:rPr>
              <a:t>Најчешћи симптоми болести органа за дисање</a:t>
            </a:r>
          </a:p>
          <a:p>
            <a:r>
              <a:rPr lang="sr-Cyrl-CS" sz="2400" b="1" dirty="0">
                <a:solidFill>
                  <a:schemeClr val="bg2"/>
                </a:solidFill>
                <a:latin typeface="Times New Roman" pitchFamily="18" charset="0"/>
              </a:rPr>
              <a:t>болови у грудном кошу</a:t>
            </a:r>
          </a:p>
          <a:p>
            <a:r>
              <a:rPr lang="sr-Cyrl-CS" sz="2400" b="1" dirty="0">
                <a:solidFill>
                  <a:schemeClr val="bg2"/>
                </a:solidFill>
                <a:latin typeface="Times New Roman" pitchFamily="18" charset="0"/>
              </a:rPr>
              <a:t>респирацијски болови</a:t>
            </a:r>
          </a:p>
          <a:p>
            <a:r>
              <a:rPr lang="sr-Cyrl-CS" sz="2400" b="1" dirty="0">
                <a:solidFill>
                  <a:schemeClr val="bg2"/>
                </a:solidFill>
                <a:latin typeface="Times New Roman" pitchFamily="18" charset="0"/>
              </a:rPr>
              <a:t>кашаљ</a:t>
            </a:r>
          </a:p>
          <a:p>
            <a:r>
              <a:rPr lang="sr-Cyrl-CS" sz="2400" b="1" dirty="0">
                <a:solidFill>
                  <a:schemeClr val="bg2"/>
                </a:solidFill>
                <a:latin typeface="Times New Roman" pitchFamily="18" charset="0"/>
              </a:rPr>
              <a:t>искашљавање</a:t>
            </a:r>
          </a:p>
          <a:p>
            <a:r>
              <a:rPr lang="sr-Cyrl-CS" sz="2400" b="1" dirty="0">
                <a:solidFill>
                  <a:schemeClr val="bg2"/>
                </a:solidFill>
                <a:latin typeface="Times New Roman" pitchFamily="18" charset="0"/>
              </a:rPr>
              <a:t>хемоптизије</a:t>
            </a:r>
          </a:p>
          <a:p>
            <a:r>
              <a:rPr lang="sr-Cyrl-CS" sz="2400" b="1" dirty="0">
                <a:solidFill>
                  <a:schemeClr val="bg2"/>
                </a:solidFill>
                <a:latin typeface="Times New Roman" pitchFamily="18" charset="0"/>
              </a:rPr>
              <a:t>диспнеја</a:t>
            </a:r>
          </a:p>
          <a:p>
            <a:r>
              <a:rPr lang="sr-Cyrl-CS" sz="2400" b="1" dirty="0">
                <a:solidFill>
                  <a:schemeClr val="bg2"/>
                </a:solidFill>
                <a:latin typeface="Times New Roman" pitchFamily="18" charset="0"/>
              </a:rPr>
              <a:t>цијаноза</a:t>
            </a:r>
            <a:endParaRPr lang="sr-Latn-CS" sz="24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20484" name="Picture 4" descr="health%20pic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3068638"/>
            <a:ext cx="31813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Респирацијски болови</a:t>
            </a:r>
            <a:r>
              <a:rPr lang="sr-Cyrl-CS" sz="2800">
                <a:latin typeface="Times New Roman" pitchFamily="18" charset="0"/>
              </a:rPr>
              <a:t> – </a:t>
            </a:r>
            <a:r>
              <a:rPr lang="sr-Cyrl-CS" sz="2000" b="1">
                <a:latin typeface="Times New Roman" pitchFamily="18" charset="0"/>
              </a:rPr>
              <a:t>болови који се јављају при дисању, односно покретима грудног коша</a:t>
            </a:r>
          </a:p>
          <a:p>
            <a:pPr>
              <a:buFontTx/>
              <a:buNone/>
            </a:pPr>
            <a:endParaRPr lang="sr-Cyrl-CS" sz="2000" b="1">
              <a:latin typeface="Times New Roman" pitchFamily="18" charset="0"/>
            </a:endParaRPr>
          </a:p>
          <a:p>
            <a:r>
              <a:rPr lang="sr-Cyrl-CS" sz="2000">
                <a:latin typeface="Times New Roman" pitchFamily="18" charset="0"/>
              </a:rPr>
              <a:t>патолошки процеси на ребрима</a:t>
            </a:r>
          </a:p>
          <a:p>
            <a:r>
              <a:rPr lang="sr-Cyrl-CS" sz="2000">
                <a:latin typeface="Times New Roman" pitchFamily="18" charset="0"/>
              </a:rPr>
              <a:t>обољења мишића</a:t>
            </a:r>
          </a:p>
          <a:p>
            <a:r>
              <a:rPr lang="sr-Cyrl-CS" sz="2000">
                <a:latin typeface="Times New Roman" pitchFamily="18" charset="0"/>
              </a:rPr>
              <a:t>обољења међуребарних нерава</a:t>
            </a:r>
          </a:p>
          <a:p>
            <a:r>
              <a:rPr lang="sr-Cyrl-CS" sz="2000">
                <a:latin typeface="Times New Roman" pitchFamily="18" charset="0"/>
              </a:rPr>
              <a:t>обољења плућне марамице</a:t>
            </a:r>
            <a:endParaRPr lang="sr-Latn-CS" sz="200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rgbClr val="990033"/>
                </a:solidFill>
                <a:latin typeface="Times New Roman" pitchFamily="18" charset="0"/>
              </a:rPr>
              <a:t>ПРОПЕДЕВТИКА </a:t>
            </a:r>
            <a:r>
              <a:rPr lang="sr-Latn-CS" sz="3200" b="1">
                <a:solidFill>
                  <a:srgbClr val="990033"/>
                </a:solidFill>
                <a:latin typeface="Times New Roman" pitchFamily="18" charset="0"/>
              </a:rPr>
              <a:t>КАО </a:t>
            </a:r>
            <a:r>
              <a:rPr lang="en-US" sz="3200" b="1">
                <a:solidFill>
                  <a:srgbClr val="990033"/>
                </a:solidFill>
                <a:latin typeface="Times New Roman" pitchFamily="18" charset="0"/>
              </a:rPr>
              <a:t>МЕДИЦИНСКА ДИСЦИПЛИНА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ПРОПЕДЕВТИКА</a:t>
            </a:r>
            <a:r>
              <a:rPr lang="sr-Latn-CS" sz="20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sr-Latn-CS" sz="2000" b="1" i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2000" b="1" i="1">
              <a:solidFill>
                <a:schemeClr val="tx1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практична медицинска дисциплина</a:t>
            </a:r>
            <a:r>
              <a:rPr lang="en-U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која: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ПРИПРЕМА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ОСПОСОБЉАВА И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УЧИ студенте медицине како се поставља дијагноза болести</a:t>
            </a:r>
          </a:p>
          <a:p>
            <a:pPr lvl="1">
              <a:lnSpc>
                <a:spcPct val="8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она представља предмет који чини спону, мост између: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ПРЕКЛИНИЧКИХ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КЛИНИЧКИХ МЕДИЦИНСКИХ ДИСЦИПЛИНА</a:t>
            </a:r>
          </a:p>
          <a:p>
            <a:pPr lvl="2">
              <a:lnSpc>
                <a:spcPct val="8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даје основна знања из клиничке медицине, која су неопходно потребна  сваком лекару, без обзира којом ће се клиничком дисциплином бавити после завршетка медицинских студија</a:t>
            </a:r>
          </a:p>
          <a:p>
            <a:pPr lvl="1">
              <a:lnSpc>
                <a:spcPct val="8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CS" sz="18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КАШАЉ</a:t>
            </a:r>
          </a:p>
          <a:p>
            <a:r>
              <a:rPr lang="sr-Cyrl-CS" sz="2800" b="1">
                <a:solidFill>
                  <a:schemeClr val="bg2"/>
                </a:solidFill>
                <a:latin typeface="Times New Roman" pitchFamily="18" charset="0"/>
              </a:rPr>
              <a:t>непродуктиван </a:t>
            </a:r>
          </a:p>
          <a:p>
            <a:r>
              <a:rPr lang="sr-Cyrl-CS" sz="2800" b="1">
                <a:solidFill>
                  <a:schemeClr val="bg2"/>
                </a:solidFill>
                <a:latin typeface="Times New Roman" pitchFamily="18" charset="0"/>
              </a:rPr>
              <a:t>продуктиван</a:t>
            </a:r>
          </a:p>
          <a:p>
            <a:pPr>
              <a:buFontTx/>
              <a:buNone/>
            </a:pPr>
            <a:endParaRPr lang="sr-Latn-CS" sz="2800" b="1">
              <a:solidFill>
                <a:schemeClr val="bg2"/>
              </a:solidFill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500563" y="3644900"/>
            <a:ext cx="4103687" cy="2227263"/>
            <a:chOff x="-8" y="305"/>
            <a:chExt cx="5795" cy="3756"/>
          </a:xfrm>
        </p:grpSpPr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0" y="305"/>
              <a:ext cx="5787" cy="375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sr-Latn-CS" sz="1800" b="0" i="0">
                <a:solidFill>
                  <a:schemeClr val="tx1"/>
                </a:solidFill>
                <a:latin typeface="Arial" charset="0"/>
              </a:endParaRPr>
            </a:p>
          </p:txBody>
        </p:sp>
        <p:pic>
          <p:nvPicPr>
            <p:cNvPr id="24582" name="Picture 6" descr="Vernon The cough"/>
            <p:cNvPicPr>
              <a:picLocks noChangeAspect="1" noChangeArrowheads="1"/>
            </p:cNvPicPr>
            <p:nvPr/>
          </p:nvPicPr>
          <p:blipFill>
            <a:blip r:embed="rId2" cstate="print"/>
            <a:srcRect t="9576" b="9576"/>
            <a:stretch>
              <a:fillRect/>
            </a:stretch>
          </p:blipFill>
          <p:spPr bwMode="auto">
            <a:xfrm>
              <a:off x="-8" y="541"/>
              <a:ext cx="5656" cy="323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Хемоптизије и хемоптоја</a:t>
            </a:r>
          </a:p>
          <a:p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ХЕМОПТИЗИЈЕ- 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искашљавање малих количина крви у виду нити или црвених грудвица       </a:t>
            </a:r>
          </a:p>
          <a:p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ХЕМОПТОЈА</a:t>
            </a: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- искашљавање већих количина крви</a:t>
            </a:r>
          </a:p>
          <a:p>
            <a:pPr>
              <a:buFontTx/>
              <a:buNone/>
            </a:pPr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1800" b="1">
                <a:solidFill>
                  <a:srgbClr val="990033"/>
                </a:solidFill>
                <a:latin typeface="Times New Roman" pitchFamily="18" charset="0"/>
              </a:rPr>
              <a:t>крвављења из носа, десни, ждрела, бронхитис, бронхиектазије, апсцес, </a:t>
            </a:r>
          </a:p>
          <a:p>
            <a:pPr>
              <a:buFontTx/>
              <a:buNone/>
            </a:pPr>
            <a:r>
              <a:rPr lang="sr-Cyrl-CS" sz="1800" b="1">
                <a:solidFill>
                  <a:srgbClr val="990033"/>
                </a:solidFill>
                <a:latin typeface="Times New Roman" pitchFamily="18" charset="0"/>
              </a:rPr>
              <a:t>карцином, пнеумонија, туберкулоза, хипертензија,</a:t>
            </a:r>
          </a:p>
          <a:p>
            <a:pPr>
              <a:buFontTx/>
              <a:buNone/>
            </a:pPr>
            <a:r>
              <a:rPr lang="sr-Cyrl-CS" sz="1800" b="1">
                <a:solidFill>
                  <a:srgbClr val="990033"/>
                </a:solidFill>
                <a:latin typeface="Times New Roman" pitchFamily="18" charset="0"/>
              </a:rPr>
              <a:t>АВ фистула,болести хематопоезног тракта  </a:t>
            </a:r>
            <a:endParaRPr lang="sr-Latn-CS" sz="1800" b="1">
              <a:solidFill>
                <a:srgbClr val="99003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ДИСПНЕЈА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диспнеја при напору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диспнеја у миру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ортопнеја</a:t>
            </a:r>
          </a:p>
          <a:p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респирацијска диспнеја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кардијална диспнеја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26628" name="Picture 4" descr="340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1557338"/>
            <a:ext cx="32385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СИМПТОМИ кардиоваскуларног система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палпитације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прекоријални болови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диспнеја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кашаљ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хемоптизије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никтурија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27652" name="Picture 4" descr="ChestP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3357563"/>
            <a:ext cx="25431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ПАЛПИТАЦИЈЕ –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постојање одређеног осећаја у прекордијуму</a:t>
            </a:r>
          </a:p>
          <a:p>
            <a:pPr marL="609600" indent="-609600"/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екстрасистоле</a:t>
            </a:r>
          </a:p>
          <a:p>
            <a:pPr marL="609600" indent="-609600"/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хипертиреоза</a:t>
            </a:r>
          </a:p>
          <a:p>
            <a:pPr marL="609600" indent="-609600"/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нервозне особе</a:t>
            </a:r>
          </a:p>
          <a:p>
            <a:pPr marL="609600" indent="-609600"/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хронично плућно срце, хипертензија</a:t>
            </a:r>
          </a:p>
          <a:p>
            <a:pPr marL="609600" indent="-609600"/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лекови ( морфин, кокаин, атропин, аминофилин, дигиталис,..)</a:t>
            </a:r>
          </a:p>
          <a:p>
            <a:pPr marL="609600" indent="-609600">
              <a:buFontTx/>
              <a:buNone/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marL="609600" indent="-609600">
              <a:buFontTx/>
              <a:buNone/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28676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4437063"/>
            <a:ext cx="2843213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ПРЕКОРДИЈАЛНИ БОЛОВИ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сужење коронарних артерија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емболија, тромбоза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аортна инсуфицијенција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тахикардија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акутни перикардитис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плућна емболија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29700" name="Picture 4" descr="257972181_cdcdd258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852738"/>
            <a:ext cx="2474912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ДИСПНЕЈА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митрална или аортна мана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хипертензија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инфаркт миокрада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срчана инсуфицијенција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30724" name="Picture 4" descr="office-worker-heart-att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781300"/>
            <a:ext cx="50038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КАШАЉ</a:t>
            </a:r>
          </a:p>
          <a:p>
            <a:pPr>
              <a:buFontTx/>
              <a:buNone/>
            </a:pPr>
            <a:endParaRPr lang="sr-Cyrl-CS" sz="2800" b="1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застојна срчана инсуфицијенција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плућна емболија</a:t>
            </a:r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ОРГАНИ ЗА ВАРЕЊЕ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анорексија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дисфагија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горушица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диспепсија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подригивање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мука и гађење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опстипација и дијареа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затвор, надимање, тенезми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болови у стомаку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32772" name="Picture 4" descr="liver-abdom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916113"/>
            <a:ext cx="4211637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Анорексија-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потпун губитак или смањен осећај глади</a:t>
            </a:r>
          </a:p>
          <a:p>
            <a:pPr>
              <a:buFontTx/>
              <a:buNone/>
            </a:pPr>
            <a:endParaRPr lang="sr-Cyrl-CS" sz="2000" b="1">
              <a:solidFill>
                <a:schemeClr val="bg2"/>
              </a:solidFill>
            </a:endParaRPr>
          </a:p>
          <a:p>
            <a:r>
              <a:rPr lang="sr-Cyrl-CS" sz="1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гастритис, неоплазме желуца, панкреаса, црева</a:t>
            </a:r>
          </a:p>
          <a:p>
            <a:r>
              <a:rPr lang="sr-Cyrl-CS" sz="1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ентеритис, колитис</a:t>
            </a:r>
          </a:p>
          <a:p>
            <a:r>
              <a:rPr lang="sr-Cyrl-CS" sz="1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сепресивни болесници, алкохоличари</a:t>
            </a:r>
          </a:p>
          <a:p>
            <a:r>
              <a:rPr lang="sr-Cyrl-CS" sz="1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болесници са бубрежном инсуфицијенцијом</a:t>
            </a:r>
          </a:p>
          <a:p>
            <a:endParaRPr lang="sr-Latn-CS" sz="1800">
              <a:solidFill>
                <a:schemeClr val="bg2"/>
              </a:solidFill>
            </a:endParaRPr>
          </a:p>
        </p:txBody>
      </p:sp>
      <p:pic>
        <p:nvPicPr>
          <p:cNvPr id="33796" name="Picture 4" descr="anorex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924175"/>
            <a:ext cx="24574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rgbClr val="990033"/>
                </a:solidFill>
                <a:latin typeface="Times New Roman" pitchFamily="18" charset="0"/>
              </a:rPr>
              <a:t>ПРОПЕДЕВТИКА </a:t>
            </a:r>
            <a:r>
              <a:rPr lang="sr-Latn-CS" sz="3200" b="1">
                <a:solidFill>
                  <a:srgbClr val="990033"/>
                </a:solidFill>
                <a:latin typeface="Times New Roman" pitchFamily="18" charset="0"/>
              </a:rPr>
              <a:t>КАО </a:t>
            </a:r>
            <a:r>
              <a:rPr lang="en-US" sz="3200" b="1">
                <a:solidFill>
                  <a:srgbClr val="990033"/>
                </a:solidFill>
                <a:latin typeface="Times New Roman" pitchFamily="18" charset="0"/>
              </a:rPr>
              <a:t>МЕДИЦИНСКА ДИСЦИПЛИНА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КЛИНИЧКА ПРОПЕДЕВТИКА </a:t>
            </a: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упознаје и ос</a:t>
            </a: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п</a:t>
            </a: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особљава студента (лекара):</a:t>
            </a:r>
            <a:endParaRPr lang="sr-Cyrl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 lvl="1">
              <a:buFontTx/>
              <a:buNone/>
            </a:pPr>
            <a:endParaRPr lang="sr-Latn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 lvl="2"/>
            <a:r>
              <a:rPr lang="sr-Latn-CS" sz="20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начин приступа болеснику</a:t>
            </a: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2"/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да пажљиво и систематично прикупља податке од болесника или чланова његове породице о начину испољавања болести</a:t>
            </a:r>
          </a:p>
          <a:p>
            <a:pPr lvl="2"/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како се обавља правилан, систематичан (физикалан) преглед болесника</a:t>
            </a:r>
          </a:p>
          <a:p>
            <a:pPr lvl="2"/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правилно примењује разне методе допунских испитивања и правилно тумачи добијене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резултате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Дисфагија- отежано гутање хране и течности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лезије у устима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увећање вратних лимфних жлезда, запаљење штитасте жлезде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мијастенија гравис, тровање оловом, алкохолом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обољења једњака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обољења вратног дела кичме, увећана вратна кичме</a:t>
            </a: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34820" name="Picture 4" descr="normal-pharynx-esophagus-anatomy-lg-b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7050" y="3357563"/>
            <a:ext cx="20066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496300" cy="4525963"/>
          </a:xfrm>
        </p:spPr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Диспепсија</a:t>
            </a:r>
            <a:r>
              <a:rPr lang="sr-Cyrl-CS" sz="2800" b="1">
                <a:latin typeface="Times New Roman" pitchFamily="18" charset="0"/>
              </a:rPr>
              <a:t>- </a:t>
            </a:r>
            <a:r>
              <a:rPr lang="sr-Cyrl-CS" sz="2000" b="1">
                <a:latin typeface="Times New Roman" pitchFamily="18" charset="0"/>
              </a:rPr>
              <a:t>осећај непријатности у желуцу после узимања хране</a:t>
            </a:r>
          </a:p>
          <a:p>
            <a:pPr>
              <a:buFontTx/>
              <a:buNone/>
            </a:pPr>
            <a:endParaRPr lang="sr-Cyrl-CS" sz="2000" b="1">
              <a:latin typeface="Times New Roman" pitchFamily="18" charset="0"/>
            </a:endParaRPr>
          </a:p>
          <a:p>
            <a:r>
              <a:rPr lang="sr-Cyrl-CS" sz="2000" b="1">
                <a:latin typeface="Times New Roman" pitchFamily="18" charset="0"/>
              </a:rPr>
              <a:t>хиперацидитет желудачног садржаја</a:t>
            </a:r>
          </a:p>
          <a:p>
            <a:r>
              <a:rPr lang="sr-Cyrl-CS" sz="2000" b="1">
                <a:latin typeface="Times New Roman" pitchFamily="18" charset="0"/>
              </a:rPr>
              <a:t>обољења желуца</a:t>
            </a:r>
          </a:p>
          <a:p>
            <a:r>
              <a:rPr lang="sr-Cyrl-CS" sz="2000" b="1">
                <a:latin typeface="Times New Roman" pitchFamily="18" charset="0"/>
              </a:rPr>
              <a:t>обољења танког црева</a:t>
            </a:r>
          </a:p>
          <a:p>
            <a:r>
              <a:rPr lang="sr-Cyrl-CS" sz="2000" b="1">
                <a:latin typeface="Times New Roman" pitchFamily="18" charset="0"/>
              </a:rPr>
              <a:t>обољења дебелог црева</a:t>
            </a:r>
          </a:p>
          <a:p>
            <a:r>
              <a:rPr lang="sr-Cyrl-CS" sz="2000" b="1">
                <a:latin typeface="Times New Roman" pitchFamily="18" charset="0"/>
              </a:rPr>
              <a:t>неправилна исхрана</a:t>
            </a:r>
            <a:endParaRPr lang="sr-Latn-CS" sz="2000" b="1">
              <a:latin typeface="Times New Roman" pitchFamily="18" charset="0"/>
            </a:endParaRPr>
          </a:p>
        </p:txBody>
      </p:sp>
      <p:pic>
        <p:nvPicPr>
          <p:cNvPr id="35844" name="Picture 4" descr="get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3860800"/>
            <a:ext cx="3276600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Горушица -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осећај паљења, печења иза грудне кости</a:t>
            </a:r>
          </a:p>
          <a:p>
            <a:pPr>
              <a:buFontTx/>
              <a:buNone/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хронично запаљење желуца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запаљење слузнице једњака, улкусна болест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36868" name="Picture 4" descr="Image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3933825"/>
            <a:ext cx="29432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Повраћање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болести желуца, танког црева, дебелог црева, гуштераче</a:t>
            </a:r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37892" name="Picture 4" descr="6D890-vom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3500438"/>
            <a:ext cx="2643187" cy="315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Крвављења</a:t>
            </a:r>
          </a:p>
          <a:p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ХЕМАТЕМЕЗА-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повраћање садржаја са примесама крви</a:t>
            </a:r>
          </a:p>
          <a:p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МЕЛЕНА-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појава црне столице услед присуства крви</a:t>
            </a:r>
          </a:p>
          <a:p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ХЕМАТОШЕСИЈА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- појава црвене крви у столици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38916" name="Picture 4" descr="blood_spa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16338"/>
            <a:ext cx="4381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ДИЈАРЕА</a:t>
            </a:r>
          </a:p>
          <a:p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акутни проливи 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( вирусни гастроентеритиси, алергија на храну, стафилококне инфекције, трвање тешким металима...)</a:t>
            </a:r>
          </a:p>
          <a:p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хронични проливи 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( малигне неоплазме црева, туберкулоза црева, хронични панкреатитис, улцерозни колитис, Кронова болест, амилоидоза..)</a:t>
            </a: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39940" name="Picture 4" descr="kid-on-toli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654425"/>
            <a:ext cx="320357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12875"/>
            <a:ext cx="8218488" cy="4857750"/>
          </a:xfrm>
        </p:spPr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Опстипација</a:t>
            </a:r>
          </a:p>
          <a:p>
            <a:r>
              <a:rPr lang="sr-Cyrl-CS" sz="2400">
                <a:solidFill>
                  <a:schemeClr val="bg2"/>
                </a:solidFill>
                <a:latin typeface="Times New Roman" pitchFamily="18" charset="0"/>
              </a:rPr>
              <a:t>хемороиди</a:t>
            </a:r>
          </a:p>
          <a:p>
            <a:r>
              <a:rPr lang="sr-Cyrl-CS" sz="2400">
                <a:solidFill>
                  <a:schemeClr val="bg2"/>
                </a:solidFill>
                <a:latin typeface="Times New Roman" pitchFamily="18" charset="0"/>
              </a:rPr>
              <a:t>аналне фисуре</a:t>
            </a:r>
          </a:p>
          <a:p>
            <a:r>
              <a:rPr lang="sr-Cyrl-CS" sz="2400">
                <a:solidFill>
                  <a:schemeClr val="bg2"/>
                </a:solidFill>
                <a:latin typeface="Times New Roman" pitchFamily="18" charset="0"/>
              </a:rPr>
              <a:t>перианални апсцес</a:t>
            </a:r>
          </a:p>
          <a:p>
            <a:r>
              <a:rPr lang="sr-Cyrl-CS" sz="2400">
                <a:solidFill>
                  <a:schemeClr val="bg2"/>
                </a:solidFill>
                <a:latin typeface="Times New Roman" pitchFamily="18" charset="0"/>
              </a:rPr>
              <a:t>неолазме ректума, колона , илеус</a:t>
            </a:r>
          </a:p>
          <a:p>
            <a:r>
              <a:rPr lang="sr-Cyrl-CS" sz="2400">
                <a:solidFill>
                  <a:schemeClr val="bg2"/>
                </a:solidFill>
                <a:latin typeface="Times New Roman" pitchFamily="18" charset="0"/>
              </a:rPr>
              <a:t>ендокрини и метаболички </a:t>
            </a:r>
          </a:p>
          <a:p>
            <a:pPr>
              <a:buFontTx/>
              <a:buNone/>
            </a:pPr>
            <a:r>
              <a:rPr lang="sr-Cyrl-CS" sz="2400">
                <a:solidFill>
                  <a:schemeClr val="bg2"/>
                </a:solidFill>
                <a:latin typeface="Times New Roman" pitchFamily="18" charset="0"/>
              </a:rPr>
              <a:t>    поремећаји</a:t>
            </a:r>
            <a:endParaRPr lang="sr-Latn-CS" sz="2400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40964" name="Picture 4" descr="col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3888" y="1628775"/>
            <a:ext cx="34401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b="1">
                <a:solidFill>
                  <a:srgbClr val="990033"/>
                </a:solidFill>
                <a:latin typeface="Times New Roman" pitchFamily="18" charset="0"/>
              </a:rPr>
              <a:t>Болови</a:t>
            </a:r>
          </a:p>
          <a:p>
            <a:r>
              <a:rPr lang="sr-Cyrl-CS" sz="2800" b="1">
                <a:solidFill>
                  <a:schemeClr val="bg2"/>
                </a:solidFill>
                <a:latin typeface="Times New Roman" pitchFamily="18" charset="0"/>
              </a:rPr>
              <a:t>акутни </a:t>
            </a:r>
          </a:p>
          <a:p>
            <a:r>
              <a:rPr lang="sr-Cyrl-CS" sz="2800" b="1">
                <a:solidFill>
                  <a:schemeClr val="bg2"/>
                </a:solidFill>
                <a:latin typeface="Times New Roman" pitchFamily="18" charset="0"/>
              </a:rPr>
              <a:t>хронични</a:t>
            </a:r>
            <a:endParaRPr lang="sr-Latn-CS" sz="28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41988" name="Picture 4" descr="ab_reg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2133600"/>
            <a:ext cx="57610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ХЕМАТОПОЕЗНИ СИСТЕМ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симптоми болести црвене лозе ( еритроцита)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симптоми болести беле лозе ( леукоцита)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симптоми поремећаја хемостазе </a:t>
            </a:r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43012" name="Picture 4" descr="191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357563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Болести црвене лозе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анемија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хипервискозни синдром</a:t>
            </a:r>
          </a:p>
          <a:p>
            <a:pPr>
              <a:buFontTx/>
              <a:buNone/>
            </a:pPr>
            <a:endParaRPr lang="sr-Cyrl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Болести беле лозе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гранулоцитопенија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лимфоцитопенија</a:t>
            </a:r>
          </a:p>
          <a:p>
            <a:pPr>
              <a:buFontTx/>
              <a:buNone/>
            </a:pPr>
            <a:endParaRPr lang="sr-Cyrl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Cyrl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ПОЈАМ ЗДРАВЉА</a:t>
            </a:r>
          </a:p>
          <a:p>
            <a:endParaRPr lang="sr-Latn-CS" sz="28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    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“Здравље је складан однос и равнотежа у грађи и функцији ћелија разних ткива, органа и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система органа у човечјем организму”</a:t>
            </a:r>
          </a:p>
          <a:p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ПОЈАМ БОЛЕСТИ</a:t>
            </a:r>
          </a:p>
          <a:p>
            <a:endParaRPr lang="sr-Latn-CS" sz="28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    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“Болест је сваки поремећај грађе и функције ћелија разних ткива, органа и система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органа”</a:t>
            </a:r>
          </a:p>
          <a:p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  <a:p>
            <a:endParaRPr lang="sr-Latn-CS" sz="24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Поремећаји хемостазе</a:t>
            </a:r>
          </a:p>
          <a:p>
            <a:pPr>
              <a:buFontTx/>
              <a:buNone/>
            </a:pPr>
            <a:endParaRPr lang="sr-Cyrl-CS" sz="2800" b="1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васкуларни хеморагијски синдром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тромбоцитопенијски хеморагијски синдром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коагулациони хеморагијски синдром</a:t>
            </a:r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ЕНДОКРИНИ СИСТЕМ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адимамија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знојење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промена ТМ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промене особине коже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промене осдобине гласа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46084" name="Picture 4" descr="endocr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9891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УРИНАРНИ СИСТЕМ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болови </a:t>
            </a:r>
            <a:r>
              <a:rPr lang="sr-Cyrl-CS" sz="1800">
                <a:solidFill>
                  <a:schemeClr val="bg2"/>
                </a:solidFill>
                <a:latin typeface="Times New Roman" pitchFamily="18" charset="0"/>
              </a:rPr>
              <a:t>(калкулоза мокраћних путева, акутни и хронични пијелонефритис, гломерулонефритис)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поремећаји мокрења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Cyrl-CS" sz="1800">
                <a:solidFill>
                  <a:schemeClr val="bg2"/>
                </a:solidFill>
                <a:latin typeface="Times New Roman" pitchFamily="18" charset="0"/>
              </a:rPr>
              <a:t>(дизурија, полиурија, ретенција мокраће, инконтиненција, анурија, олигурија, хематурија)</a:t>
            </a:r>
          </a:p>
          <a:p>
            <a:pPr>
              <a:buFontTx/>
              <a:buNone/>
            </a:pPr>
            <a:endParaRPr lang="sr-Latn-CS" sz="1800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50180" name="Picture 4" descr="kidney-sto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4292600"/>
            <a:ext cx="26193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kidn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860800"/>
            <a:ext cx="21145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Локомоторни апарат</a:t>
            </a:r>
          </a:p>
          <a:p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болови у костима</a:t>
            </a:r>
          </a:p>
          <a:p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болови у мишићима</a:t>
            </a:r>
          </a:p>
          <a:p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болови у зглобовима</a:t>
            </a:r>
          </a:p>
          <a:p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болови у рукама</a:t>
            </a:r>
          </a:p>
          <a:p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болови у леђима</a:t>
            </a:r>
          </a:p>
          <a:p>
            <a:pPr>
              <a:buFontTx/>
              <a:buNone/>
            </a:pP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pic>
        <p:nvPicPr>
          <p:cNvPr id="51204" name="Picture 4" descr="skelet%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412875"/>
            <a:ext cx="36480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КЛИНИЧКУ СЛИКУ ЈЕДНЕ БОЛЕСТИ САЧИЊАВАЈУ:</a:t>
            </a:r>
          </a:p>
          <a:p>
            <a:pPr>
              <a:buFontTx/>
              <a:buNone/>
            </a:pPr>
            <a:endParaRPr lang="sr-Cyrl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Cyrl-CS" sz="2000" b="1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општи и специфични симптоми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општи и специфични знаци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одређени  морфолошко-функцијски поремећаји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УТВРЂИВАЊЕ БОЛЕСТИ - </a:t>
            </a:r>
            <a:r>
              <a:rPr lang="sr-Cyrl-CS" sz="1800" b="1">
                <a:solidFill>
                  <a:srgbClr val="990033"/>
                </a:solidFill>
                <a:latin typeface="Times New Roman" pitchFamily="18" charset="0"/>
              </a:rPr>
              <a:t>ПОСТАВЉАЊЕ ДИЈАГНОЗЕ БОЛЕСТИ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ДИЈАГНОЗА БОЛЕСТИ СЕ ПОСТАВЉА НА ОСНОВУ: </a:t>
            </a:r>
          </a:p>
          <a:p>
            <a:pPr>
              <a:lnSpc>
                <a:spcPct val="80000"/>
              </a:lnSpc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СИМПТОМА БОЛЕСТИ</a:t>
            </a:r>
          </a:p>
          <a:p>
            <a:pPr lvl="1">
              <a:lnSpc>
                <a:spcPct val="80000"/>
              </a:lnSpc>
            </a:pP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симптоми болести се прикупљају од болесника</a:t>
            </a:r>
          </a:p>
          <a:p>
            <a:pPr lvl="1">
              <a:lnSpc>
                <a:spcPct val="80000"/>
              </a:lnSpc>
            </a:pP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узимање података о болести од болесника назива се </a:t>
            </a:r>
            <a:r>
              <a:rPr lang="sr-Cyrl-CS" sz="1800" b="1">
                <a:solidFill>
                  <a:srgbClr val="990033"/>
                </a:solidFill>
                <a:latin typeface="Times New Roman" pitchFamily="18" charset="0"/>
              </a:rPr>
              <a:t>АНАМНЕЗА БОЛЕСТИ </a:t>
            </a:r>
          </a:p>
          <a:p>
            <a:pPr lvl="1">
              <a:lnSpc>
                <a:spcPct val="80000"/>
              </a:lnSpc>
            </a:pP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анамнезу чине неколико посебних делова: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лични подаци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главне тегобе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садашња болест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испитивање по системима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лична анамнеза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породична анамнеза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социјално-епидемиолошка анамнеза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1800" b="1">
                <a:solidFill>
                  <a:srgbClr val="990033"/>
                </a:solidFill>
                <a:latin typeface="Times New Roman" pitchFamily="18" charset="0"/>
              </a:rPr>
              <a:t>УТВРЂИВАЊЕ БОЛЕСТИ - </a:t>
            </a:r>
            <a:r>
              <a:rPr lang="sr-Cyrl-CS" sz="1600" b="1">
                <a:solidFill>
                  <a:srgbClr val="990033"/>
                </a:solidFill>
                <a:latin typeface="Times New Roman" pitchFamily="18" charset="0"/>
              </a:rPr>
              <a:t>ПОСТАВЉАЊЕ ДИЈАГНОЗЕ БОЛЕСТИ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ДИЈАГНОЗА БОЛЕСТИ СЕ ПОСТАВЉА НА ОСНОВУ: </a:t>
            </a: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ЗНАКОВА БОЛЕСТИ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знаци болести се прикупљају физикалним прегледом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при објективном прегледу болесника користе се четири групе физичких метода:</a:t>
            </a:r>
          </a:p>
          <a:p>
            <a:pPr lvl="2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инспекција</a:t>
            </a:r>
          </a:p>
          <a:p>
            <a:pPr lvl="2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палпација</a:t>
            </a:r>
          </a:p>
          <a:p>
            <a:pPr lvl="2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перкусија</a:t>
            </a:r>
          </a:p>
          <a:p>
            <a:pPr lvl="2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аускултација</a:t>
            </a: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РЕЗУЛТАТА ДОПУНСКОГ ИСПИТИВАЊА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утврђивање морфолошких поремећаја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утврђивање функцијских поремећаја</a:t>
            </a:r>
          </a:p>
          <a:p>
            <a:pPr>
              <a:lnSpc>
                <a:spcPct val="90000"/>
              </a:lnSpc>
            </a:pP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МЕТОДЕ ЛЕЧЕЊА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8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ХИГИЈЕНСКО-ДИЈЕТЕТСКИ РЕЖИМ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нега болесника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мировање болесника</a:t>
            </a:r>
          </a:p>
          <a:p>
            <a:pPr lvl="1">
              <a:lnSpc>
                <a:spcPct val="90000"/>
              </a:lnSpc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МЕДИКАМЕНТНО ЛЕЧЕЊЕ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каузално лечење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симптоматско лечење</a:t>
            </a:r>
          </a:p>
          <a:p>
            <a:pPr lvl="2">
              <a:lnSpc>
                <a:spcPct val="90000"/>
              </a:lnSpc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ХИРУРШКО ЛЕЧЕЊЕ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лечење које се спроводи оперативним захватом</a:t>
            </a:r>
          </a:p>
          <a:p>
            <a:pPr lvl="2">
              <a:lnSpc>
                <a:spcPct val="90000"/>
              </a:lnSpc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sr-Latn-CS" sz="20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sr-Latn-CS" sz="280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ТОК БОЛЕСТИ</a:t>
            </a:r>
          </a:p>
          <a:p>
            <a:endParaRPr lang="sr-Latn-CS" sz="20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ПРВА ЕТАПА: латентна фаза болести</a:t>
            </a: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прикривена или асимптоматска фаза болести</a:t>
            </a:r>
          </a:p>
          <a:p>
            <a:pPr>
              <a:buFontTx/>
              <a:buNone/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ДРУГА ЕТАПА: продромална фаза болести</a:t>
            </a: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болест се у овој фази испољава општим симптомима</a:t>
            </a:r>
          </a:p>
          <a:p>
            <a:pPr>
              <a:buFontTx/>
              <a:buNone/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ТРЕЋА ЕТАПА: манифестна фаза болести</a:t>
            </a: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појава специфичних симптома и знакова болести</a:t>
            </a:r>
          </a:p>
          <a:p>
            <a:pPr>
              <a:buFontTx/>
              <a:buNone/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ЧЕТВРТА ЕТАПА: терминална фаза болести</a:t>
            </a:r>
          </a:p>
          <a:p>
            <a:pPr>
              <a:buFontTx/>
              <a:buNone/>
            </a:pPr>
            <a:endParaRPr lang="sr-Latn-CS" sz="200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ЗАВРШЕТАК (ИСХОД) БОЛЕСТИ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8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ИСХОД БОЛЕСТИ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ПОТПУНО ОЗДРАВЉЕЊЕ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после прележане болести не остају никакве последице</a:t>
            </a:r>
          </a:p>
          <a:p>
            <a:pPr lvl="1">
              <a:lnSpc>
                <a:spcPct val="90000"/>
              </a:lnSpc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ИНВАЛИДНОСТ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непотпуно оздрављење</a:t>
            </a:r>
          </a:p>
          <a:p>
            <a:pPr lvl="1">
              <a:lnSpc>
                <a:spcPct val="90000"/>
              </a:lnSpc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СМРТНИ ИСХОД</a:t>
            </a:r>
          </a:p>
          <a:p>
            <a:pPr lvl="1">
              <a:lnSpc>
                <a:spcPct val="90000"/>
              </a:lnSpc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стање које се карактерише престанком виталних функција </a:t>
            </a:r>
          </a:p>
          <a:p>
            <a:pPr lvl="2">
              <a:lnSpc>
                <a:spcPct val="90000"/>
              </a:lnSpc>
            </a:pPr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sz="24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sr-Latn-CS" sz="1800" b="1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</a:pPr>
            <a:endParaRPr lang="sr-Latn-CS" sz="240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ОСНОВНЕ ОДЛИКЕ БОЛЕСТИ СУ</a:t>
            </a:r>
            <a:r>
              <a:rPr lang="sr-Latn-CS" sz="2400" b="1">
                <a:solidFill>
                  <a:schemeClr val="tx1"/>
                </a:solidFill>
                <a:latin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endParaRPr lang="sr-Latn-CS" sz="24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ЕТИОЛОГИЈА БОЛЕСТИ - узроци болести</a:t>
            </a: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ПАТОГЕНЕЗА БОЛЕСТИ - начин настанка болести</a:t>
            </a: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КЛИНИЧКА СЛИКА - испољавање болести</a:t>
            </a: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УТВРЂИВАЊЕ БОЛЕСТИ - постављање дијагнозе</a:t>
            </a: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ЛЕЧЕЊЕ БОЛЕСНИКА - отклањање узрочника болести</a:t>
            </a: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ЕВОЛУЦИЈА БОЛЕСТИ - ток болести</a:t>
            </a:r>
          </a:p>
          <a:p>
            <a:pPr>
              <a:lnSpc>
                <a:spcPct val="90000"/>
              </a:lnSpc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ИСХОД БОЛЕСТИ - завршетак болести</a:t>
            </a:r>
            <a:endParaRPr lang="en-US" sz="2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Latn-CS" sz="24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ПРИНЦИП РАДА ЛЕКАРА И ЛЕКАРСКА ЕТИКА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ПРИНЦИПИ РАДА ЛЕКАРА ЗАХТЕВАЈУ</a:t>
            </a:r>
          </a:p>
          <a:p>
            <a:endParaRPr lang="sr-Latn-CS" sz="2400" b="1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sr-Latn-C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правилан однос према болеснику</a:t>
            </a:r>
          </a:p>
          <a:p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правилан однос према члановима његове породице</a:t>
            </a:r>
          </a:p>
          <a:p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правилан међусобни однос лекара</a:t>
            </a:r>
          </a:p>
          <a:p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правилан однос лекара према осталим здравственим радницима</a:t>
            </a:r>
            <a:r>
              <a:rPr lang="sr-Latn-CS" b="1">
                <a:solidFill>
                  <a:schemeClr val="bg2"/>
                </a:solidFill>
              </a:rPr>
              <a:t>      </a:t>
            </a:r>
          </a:p>
          <a:p>
            <a:pPr lvl="2"/>
            <a:endParaRPr lang="sr-Latn-CS" b="1">
              <a:solidFill>
                <a:schemeClr val="bg2"/>
              </a:solidFill>
            </a:endParaRPr>
          </a:p>
          <a:p>
            <a:pPr lvl="2">
              <a:buFontTx/>
              <a:buNone/>
            </a:pPr>
            <a:endParaRPr lang="sr-Latn-CS" b="1">
              <a:solidFill>
                <a:schemeClr val="bg2"/>
              </a:solidFill>
            </a:endParaRPr>
          </a:p>
          <a:p>
            <a:endParaRPr lang="sr-Latn-CS"/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ПРИНЦИП РАДА ЛЕКАРА И ЛЕКАРСКА ЕТИКА</a:t>
            </a: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ЛЕКАРСКА ЕТИКА</a:t>
            </a:r>
          </a:p>
          <a:p>
            <a:pPr>
              <a:buFontTx/>
              <a:buNone/>
            </a:pPr>
            <a:endParaRPr lang="sr-Latn-CS" sz="24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ОСНОВНИ ПРИНЦИПИ ЛЕКАРСКЕ ЕТИКЕ </a:t>
            </a:r>
            <a:endParaRPr lang="sr-Cyrl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ЗАСНИВАЈУ СЕ НА ПРАВИЛНОМ ОДНОСУ ЛЕКАРА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ПРЕМА:</a:t>
            </a:r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БОЛЕСНИКУ</a:t>
            </a: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ЧЛАНОВИМА ЊЕГОВЕ ПОРОДИЦЕ</a:t>
            </a: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ДРУГИМ ЗДРАВСТВЕНИМ РАДНИЦИМА</a:t>
            </a: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МЕЂУСОБНОМ ОДНОСУ ЛЕКАРА</a:t>
            </a:r>
          </a:p>
          <a:p>
            <a:pPr>
              <a:buFontTx/>
              <a:buNone/>
            </a:pP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МЕТОДОЛОГИЈА ПРИКУПЉАЊА СИМПТОМА БОЛЕСТИ</a:t>
            </a:r>
          </a:p>
          <a:p>
            <a:pPr>
              <a:lnSpc>
                <a:spcPct val="8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АНАМНЕЗА - поступак прикупљања података од болесника о његовој болести</a:t>
            </a:r>
          </a:p>
          <a:p>
            <a:pPr>
              <a:lnSpc>
                <a:spcPct val="8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ОСНОВНИ ПРИНЦИПИ АНАМНЕЗЕ:</a:t>
            </a:r>
          </a:p>
          <a:p>
            <a:pPr lvl="1"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en-US" sz="2000" b="1">
                <a:solidFill>
                  <a:schemeClr val="bg2"/>
                </a:solidFill>
                <a:latin typeface="Times New Roman" pitchFamily="18" charset="0"/>
              </a:rPr>
              <a:t>нико не мо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ж</a:t>
            </a:r>
            <a:r>
              <a:rPr lang="en-US" sz="2000" b="1">
                <a:solidFill>
                  <a:schemeClr val="bg2"/>
                </a:solidFill>
                <a:latin typeface="Times New Roman" pitchFamily="18" charset="0"/>
              </a:rPr>
              <a:t>е да у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з</a:t>
            </a:r>
            <a:r>
              <a:rPr lang="en-US" sz="2000" b="1">
                <a:solidFill>
                  <a:schemeClr val="bg2"/>
                </a:solidFill>
                <a:latin typeface="Times New Roman" pitchFamily="18" charset="0"/>
              </a:rPr>
              <a:t>ме анамне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з</a:t>
            </a:r>
            <a:r>
              <a:rPr lang="en-US" sz="2000" b="1">
                <a:solidFill>
                  <a:schemeClr val="bg2"/>
                </a:solidFill>
                <a:latin typeface="Times New Roman" pitchFamily="18" charset="0"/>
              </a:rPr>
              <a:t>у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и</a:t>
            </a:r>
            <a:r>
              <a:rPr lang="en-US" sz="2000" b="1">
                <a:solidFill>
                  <a:schemeClr val="bg2"/>
                </a:solidFill>
                <a:latin typeface="Times New Roman" pitchFamily="18" charset="0"/>
              </a:rPr>
              <a:t> обави фи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з</a:t>
            </a:r>
            <a:r>
              <a:rPr lang="en-US" sz="2000" b="1">
                <a:solidFill>
                  <a:schemeClr val="bg2"/>
                </a:solidFill>
                <a:latin typeface="Times New Roman" pitchFamily="18" charset="0"/>
              </a:rPr>
              <a:t>икални преглед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з</a:t>
            </a:r>
            <a:r>
              <a:rPr lang="en-US" sz="2000" b="1">
                <a:solidFill>
                  <a:schemeClr val="bg2"/>
                </a:solidFill>
                <a:latin typeface="Times New Roman" pitchFamily="18" charset="0"/>
              </a:rPr>
              <a:t>а другог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АУТОАНАМНЕЗА</a:t>
            </a:r>
          </a:p>
          <a:p>
            <a:pPr lvl="2"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анамнестички подаци се прикупљају од самог болесника</a:t>
            </a:r>
          </a:p>
          <a:p>
            <a:pPr lvl="1"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ХЕТЕРОАНАМНЕЗА</a:t>
            </a:r>
          </a:p>
          <a:p>
            <a:pPr lvl="2"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чланови породице или лица из околине болесника</a:t>
            </a:r>
          </a:p>
          <a:p>
            <a:pPr lvl="3">
              <a:lnSpc>
                <a:spcPct val="80000"/>
              </a:lnSpc>
            </a:pPr>
            <a:r>
              <a:rPr lang="sr-Latn-CS" b="1">
                <a:solidFill>
                  <a:schemeClr val="bg2"/>
                </a:solidFill>
                <a:latin typeface="Times New Roman" pitchFamily="18" charset="0"/>
              </a:rPr>
              <a:t> тешко опште стање болесника: губитак свести</a:t>
            </a:r>
          </a:p>
          <a:p>
            <a:pPr>
              <a:lnSpc>
                <a:spcPct val="80000"/>
              </a:lnSpc>
            </a:pP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  <a:endParaRPr lang="en-U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МЕТОДОЛОГИЈА ПРИКУПЉАЊА СИМПТОМА БОЛЕСТИ</a:t>
            </a:r>
            <a:endParaRPr lang="en-U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bg2"/>
                </a:solidFill>
                <a:latin typeface="Times New Roman" pitchFamily="18" charset="0"/>
              </a:rPr>
              <a:t>РЕДОСЛЕД И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НАЧИН УЗИМАЊА АНАМНЕСТИЧКИХ ПОДАТАКА</a:t>
            </a:r>
          </a:p>
          <a:p>
            <a:pPr>
              <a:lnSpc>
                <a:spcPct val="8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АНАМНЕЗА има више делова са специфичним циљевима:</a:t>
            </a:r>
          </a:p>
          <a:p>
            <a:pPr>
              <a:lnSpc>
                <a:spcPct val="8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ПОДАЦИ О ИДЕНТИТЕТУ БОЛЕСНИКА 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(административни подаци)</a:t>
            </a:r>
          </a:p>
          <a:p>
            <a:pPr lvl="1">
              <a:lnSpc>
                <a:spcPct val="80000"/>
              </a:lnSpc>
            </a:pPr>
            <a:endParaRPr lang="sr-Latn-C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САДАШЊА БОЛЕСТ (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Анамнаесис морби)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ГЛАВНЕ ТЕГОБЕ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БЛИЖА/ПРЕЦИЗНИЈА АНАМНЕ</a:t>
            </a: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З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А</a:t>
            </a:r>
          </a:p>
          <a:p>
            <a:pPr>
              <a:lnSpc>
                <a:spcPct val="80000"/>
              </a:lnSpc>
            </a:pPr>
            <a:endParaRPr lang="sr-Latn-CS" sz="16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buFontTx/>
              <a:buNone/>
            </a:pPr>
            <a:r>
              <a:rPr lang="sr-Latn-CS" sz="1800" b="1">
                <a:solidFill>
                  <a:srgbClr val="990033"/>
                </a:solidFill>
                <a:latin typeface="Times New Roman" pitchFamily="18" charset="0"/>
              </a:rPr>
              <a:t>АНАМНЕЗА ПО СИСТЕМИМА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ОПШТЕ ПОЈАВЕ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РЕСПИРАТОРНИ СИСТЕМ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КАРДИОВАСКУЛАРНИ СИСТЕМ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ГАСТРОИНТЕСТИНАЛНИ СИСТЕМ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ХЕМАТОПОЕЗНИ СИСТЕМ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ЕНДОКРИНИ СИСТЕМА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УРОГЕНИТАЛНИ СИСТЕМ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ЛОКОМОТОРНИ СИСТЕМ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ЦЕНТРАЛНИ НЕРВНИ СИСТЕМ</a:t>
            </a:r>
          </a:p>
          <a:p>
            <a:pPr lvl="2">
              <a:lnSpc>
                <a:spcPct val="80000"/>
              </a:lnSpc>
            </a:pPr>
            <a:endParaRPr lang="sr-Latn-C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rgbClr val="990033"/>
                </a:solidFill>
                <a:latin typeface="Times New Roman" pitchFamily="18" charset="0"/>
              </a:rPr>
              <a:t>ЛИЧНА АНАМНАНЕЗА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(</a:t>
            </a:r>
            <a:r>
              <a:rPr lang="sr-Latn-CS" sz="1800" b="1" i="1">
                <a:solidFill>
                  <a:schemeClr val="bg2"/>
                </a:solidFill>
                <a:latin typeface="Times New Roman" pitchFamily="18" charset="0"/>
              </a:rPr>
              <a:t>Анамнаесис витае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)</a:t>
            </a:r>
          </a:p>
          <a:p>
            <a:pPr lvl="1">
              <a:lnSpc>
                <a:spcPct val="8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rgbClr val="990033"/>
                </a:solidFill>
                <a:latin typeface="Times New Roman" pitchFamily="18" charset="0"/>
              </a:rPr>
              <a:t>ПОРОДИЧНА АНАМНЕЗА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(</a:t>
            </a:r>
            <a:r>
              <a:rPr lang="sr-Latn-CS" sz="1800" b="1" i="1">
                <a:solidFill>
                  <a:schemeClr val="bg2"/>
                </a:solidFill>
                <a:latin typeface="Times New Roman" pitchFamily="18" charset="0"/>
              </a:rPr>
              <a:t>Анамнаесис фамиллиае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)</a:t>
            </a:r>
          </a:p>
          <a:p>
            <a:pPr lvl="1">
              <a:lnSpc>
                <a:spcPct val="8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rgbClr val="990033"/>
                </a:solidFill>
                <a:latin typeface="Times New Roman" pitchFamily="18" charset="0"/>
              </a:rPr>
              <a:t>СОЦИЈАЛНО-ЕПИДЕМИОЛОШКА АНАМНЕЗА</a:t>
            </a:r>
          </a:p>
          <a:p>
            <a:pPr>
              <a:lnSpc>
                <a:spcPct val="80000"/>
              </a:lnSpc>
            </a:pPr>
            <a:endParaRPr lang="sr-Latn-CS" sz="20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Latn-CS" sz="2000" b="1" dirty="0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bg2"/>
                </a:solidFill>
                <a:latin typeface="Times New Roman" pitchFamily="18" charset="0"/>
              </a:rPr>
              <a:t>РЕДОСЛЕД И </a:t>
            </a:r>
            <a:r>
              <a:rPr lang="sr-Latn-CS" sz="1800" b="1" dirty="0">
                <a:solidFill>
                  <a:schemeClr val="bg2"/>
                </a:solidFill>
                <a:latin typeface="Times New Roman" pitchFamily="18" charset="0"/>
              </a:rPr>
              <a:t>НАЧИН УЗИМАЊА АНАМНЕСТИЧКИХ ПОДАТАКА</a:t>
            </a:r>
          </a:p>
          <a:p>
            <a:pPr>
              <a:lnSpc>
                <a:spcPct val="90000"/>
              </a:lnSpc>
            </a:pPr>
            <a:endParaRPr lang="sr-Latn-CS" sz="1800" b="1" dirty="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АНАМНЕЗА:</a:t>
            </a:r>
          </a:p>
          <a:p>
            <a:pPr>
              <a:lnSpc>
                <a:spcPct val="90000"/>
              </a:lnSpc>
              <a:buFontTx/>
              <a:buNone/>
            </a:pPr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 dirty="0">
                <a:solidFill>
                  <a:schemeClr val="bg2"/>
                </a:solidFill>
                <a:latin typeface="Times New Roman" pitchFamily="18" charset="0"/>
              </a:rPr>
              <a:t>ПОДАЦИ О ИДЕНТИТЕТУ БОЛЕСНИКА (административни подаци)</a:t>
            </a:r>
          </a:p>
          <a:p>
            <a:pPr lvl="2">
              <a:lnSpc>
                <a:spcPct val="90000"/>
              </a:lnSpc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презиме и име болесника</a:t>
            </a:r>
          </a:p>
          <a:p>
            <a:pPr lvl="2">
              <a:lnSpc>
                <a:spcPct val="90000"/>
              </a:lnSpc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датум рођења</a:t>
            </a:r>
          </a:p>
          <a:p>
            <a:pPr lvl="2">
              <a:lnSpc>
                <a:spcPct val="90000"/>
              </a:lnSpc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место рођења</a:t>
            </a:r>
          </a:p>
          <a:p>
            <a:pPr lvl="2">
              <a:lnSpc>
                <a:spcPct val="90000"/>
              </a:lnSpc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место боравка</a:t>
            </a:r>
          </a:p>
          <a:p>
            <a:pPr lvl="2">
              <a:lnSpc>
                <a:spcPct val="90000"/>
              </a:lnSpc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занимање</a:t>
            </a:r>
          </a:p>
          <a:p>
            <a:pPr lvl="2">
              <a:lnSpc>
                <a:spcPct val="90000"/>
              </a:lnSpc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датум пријема</a:t>
            </a:r>
          </a:p>
          <a:p>
            <a:pPr>
              <a:lnSpc>
                <a:spcPct val="90000"/>
              </a:lnSpc>
            </a:pPr>
            <a:endParaRPr lang="sr-Latn-CS" sz="20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ИСПИТИВАЊЕ ПО СИСТЕМИМА:</a:t>
            </a:r>
          </a:p>
          <a:p>
            <a:pPr>
              <a:lnSpc>
                <a:spcPct val="8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ОПШТЕ ПОЈАВЕ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сте имали повишену телесну температуру и како се кретала?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(Да ли је била удружена са језом, дрхтавицом?)</a:t>
            </a:r>
          </a:p>
          <a:p>
            <a:pPr lvl="2">
              <a:lnSpc>
                <a:spcPct val="80000"/>
              </a:lnSpc>
            </a:pPr>
            <a:endParaRPr lang="sr-Latn-C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појачано знојење? (Да ли се знојите, обилно, дању, ноћу?)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рано јутарње знојење у туберкулози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појачано знојење у реуматској грозници, сепси, лимфогрануломатози</a:t>
            </a:r>
          </a:p>
          <a:p>
            <a:pPr lvl="3">
              <a:lnSpc>
                <a:spcPct val="80000"/>
              </a:lnSpc>
            </a:pP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осећај малаксалости? (Да ли сте малаксали?)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продром у инфективне болести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електр</a:t>
            </a:r>
            <a:r>
              <a:rPr lang="en-US" sz="1400" b="1">
                <a:solidFill>
                  <a:schemeClr val="bg2"/>
                </a:solidFill>
                <a:latin typeface="Times New Roman" pitchFamily="18" charset="0"/>
              </a:rPr>
              <a:t>о</a:t>
            </a: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литски дисбаланс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неуромишићна обољења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ендокринолошка обољења: инсуфицијенција надбубрега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кардиолошка обољења: инсуфицијенција миокарда</a:t>
            </a:r>
          </a:p>
          <a:p>
            <a:pPr>
              <a:lnSpc>
                <a:spcPct val="80000"/>
              </a:lnSpc>
            </a:pP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Да ли сте изгубили у телесној тежини?</a:t>
            </a: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buFontTx/>
              <a:buNone/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 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(Да ли вам се смањила телесна тежина, колико и за које време?)</a:t>
            </a:r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buFontTx/>
              <a:buNone/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3"/>
            <a:r>
              <a:rPr lang="sr-Latn-CS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неадекватна исхрана (малнутриција)</a:t>
            </a:r>
          </a:p>
          <a:p>
            <a:pPr lvl="3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обољења дигестивног тракта</a:t>
            </a:r>
          </a:p>
          <a:p>
            <a:pPr lvl="3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велики губитак воде из организма</a:t>
            </a:r>
          </a:p>
          <a:p>
            <a:pPr lvl="3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повећана разградња организма због повишеног метаболизма</a:t>
            </a:r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3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у тиреотоксикози</a:t>
            </a:r>
          </a:p>
        </p:txBody>
      </p: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</a:pPr>
            <a:endParaRPr lang="sr-Cyrl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ИСПИТИВАЊЕ ПО СИСТЕМИМА:</a:t>
            </a:r>
          </a:p>
          <a:p>
            <a:pPr>
              <a:lnSpc>
                <a:spcPct val="80000"/>
              </a:lnSpc>
            </a:pPr>
            <a:endParaRPr lang="sr-Cyrl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 РЕСПИРАТОРНИ СИСТЕМ</a:t>
            </a:r>
          </a:p>
          <a:p>
            <a:pPr lvl="2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код одређених обољења може доћи до поремећаја функције појединих делова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      респираторног система :</a:t>
            </a:r>
          </a:p>
          <a:p>
            <a:pPr lvl="2">
              <a:lnSpc>
                <a:spcPct val="80000"/>
              </a:lnSpc>
            </a:pPr>
            <a:endParaRPr lang="sr-Cyrl-CS" sz="14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1200" b="1">
                <a:solidFill>
                  <a:schemeClr val="bg2"/>
                </a:solidFill>
                <a:latin typeface="Times New Roman" pitchFamily="18" charset="0"/>
              </a:rPr>
              <a:t> РЕСПИРАТОРНИ ЦЕНТАР</a:t>
            </a:r>
          </a:p>
          <a:p>
            <a:pPr lvl="3">
              <a:lnSpc>
                <a:spcPct val="80000"/>
              </a:lnSpc>
            </a:pPr>
            <a:endParaRPr lang="sr-Cyrl-CS" sz="12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1200" b="1">
                <a:solidFill>
                  <a:schemeClr val="bg2"/>
                </a:solidFill>
                <a:latin typeface="Times New Roman" pitchFamily="18" charset="0"/>
              </a:rPr>
              <a:t> ГРУДНИ КОШ</a:t>
            </a:r>
          </a:p>
          <a:p>
            <a:pPr lvl="3">
              <a:lnSpc>
                <a:spcPct val="80000"/>
              </a:lnSpc>
            </a:pPr>
            <a:endParaRPr lang="sr-Cyrl-CS" sz="12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1200" b="1">
                <a:solidFill>
                  <a:schemeClr val="bg2"/>
                </a:solidFill>
                <a:latin typeface="Times New Roman" pitchFamily="18" charset="0"/>
              </a:rPr>
              <a:t> ДИСАЈНИ ПУТЕВИ</a:t>
            </a:r>
          </a:p>
          <a:p>
            <a:pPr lvl="3">
              <a:lnSpc>
                <a:spcPct val="80000"/>
              </a:lnSpc>
            </a:pPr>
            <a:endParaRPr lang="sr-Cyrl-CS" sz="12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1200" b="1">
                <a:solidFill>
                  <a:schemeClr val="bg2"/>
                </a:solidFill>
                <a:latin typeface="Times New Roman" pitchFamily="18" charset="0"/>
              </a:rPr>
              <a:t> ПАРЕНХИМ ПЛУЋА</a:t>
            </a:r>
          </a:p>
          <a:p>
            <a:pPr lvl="3">
              <a:lnSpc>
                <a:spcPct val="80000"/>
              </a:lnSpc>
            </a:pPr>
            <a:endParaRPr lang="sr-Cyrl-CS" sz="12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1200" b="1">
                <a:solidFill>
                  <a:schemeClr val="bg2"/>
                </a:solidFill>
                <a:latin typeface="Times New Roman" pitchFamily="18" charset="0"/>
              </a:rPr>
              <a:t> АЛВЕОЛО-КАПИЛАРНИ СИСТЕМ</a:t>
            </a:r>
          </a:p>
          <a:p>
            <a:pPr lvl="3">
              <a:lnSpc>
                <a:spcPct val="80000"/>
              </a:lnSpc>
            </a:pPr>
            <a:endParaRPr lang="sr-Cyrl-CS" sz="12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1200" b="1">
                <a:solidFill>
                  <a:schemeClr val="bg2"/>
                </a:solidFill>
                <a:latin typeface="Times New Roman" pitchFamily="18" charset="0"/>
              </a:rPr>
              <a:t> ПЛЕУРА</a:t>
            </a:r>
          </a:p>
          <a:p>
            <a:pPr lvl="3">
              <a:lnSpc>
                <a:spcPct val="80000"/>
              </a:lnSpc>
            </a:pPr>
            <a:endParaRPr lang="sr-Cyrl-CS" sz="12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1200" b="1">
                <a:solidFill>
                  <a:schemeClr val="bg2"/>
                </a:solidFill>
                <a:latin typeface="Times New Roman" pitchFamily="18" charset="0"/>
              </a:rPr>
              <a:t> ДИЈАФРАГМА</a:t>
            </a:r>
          </a:p>
          <a:p>
            <a:pPr lvl="3">
              <a:lnSpc>
                <a:spcPct val="80000"/>
              </a:lnSpc>
            </a:pPr>
            <a:endParaRPr lang="sr-Cyrl-CS" sz="12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sr-Cyrl-CS" sz="12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CS" sz="18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buFontTx/>
              <a:buNone/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ИСПИТИВАЊЕ ПО СИСТЕМИМА:</a:t>
            </a:r>
          </a:p>
          <a:p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РЕСПИРАТОРНИ СИСТЕМ</a:t>
            </a:r>
          </a:p>
          <a:p>
            <a:pPr lvl="2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Да ли имате сметње при дисању?</a:t>
            </a:r>
          </a:p>
          <a:p>
            <a:pPr lvl="2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Да ли имате секрецију из носа?    </a:t>
            </a:r>
          </a:p>
          <a:p>
            <a:pPr lvl="2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Да ли имате отежано дисање? 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(Када у којим ситуацијама?, Како се оно испољава?)</a:t>
            </a:r>
          </a:p>
          <a:p>
            <a:pPr lvl="3"/>
            <a:r>
              <a:rPr lang="sr-Latn-CS" b="1">
                <a:solidFill>
                  <a:schemeClr val="bg2"/>
                </a:solidFill>
                <a:latin typeface="Times New Roman" pitchFamily="18" charset="0"/>
              </a:rPr>
              <a:t> хроничне опструктивне болести органа за дисање</a:t>
            </a:r>
          </a:p>
          <a:p>
            <a:pPr lvl="2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Да ли имате нападе гушења 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(свирања у грудном кошу)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и у каквим околностима?</a:t>
            </a:r>
          </a:p>
          <a:p>
            <a:pPr>
              <a:buFontTx/>
              <a:buNone/>
            </a:pP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ЕТИОЛОГИЈА БОЛЕСТИ</a:t>
            </a:r>
          </a:p>
          <a:p>
            <a:pPr>
              <a:lnSpc>
                <a:spcPct val="80000"/>
              </a:lnSpc>
            </a:pPr>
            <a:endParaRPr lang="sr-Latn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1800" b="1">
                <a:solidFill>
                  <a:srgbClr val="990033"/>
                </a:solidFill>
                <a:latin typeface="Times New Roman" pitchFamily="18" charset="0"/>
              </a:rPr>
              <a:t>СПОЉАШЊИ ЕТИОЛОШКИ ЧИНИОЦИ БОЛЕСТИ</a:t>
            </a:r>
          </a:p>
          <a:p>
            <a:pPr>
              <a:lnSpc>
                <a:spcPct val="80000"/>
              </a:lnSpc>
            </a:pPr>
            <a:endParaRPr lang="sr-Latn-CS" sz="1800" b="1">
              <a:solidFill>
                <a:srgbClr val="990033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ФИЗИЧКИ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механичке силе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топлота и хладноћа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промене атмосферског притиска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електрична струја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јонизујуће зрачење</a:t>
            </a:r>
          </a:p>
          <a:p>
            <a:pPr lvl="2">
              <a:lnSpc>
                <a:spcPct val="8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ХЕМИЈСКИ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индустријска хемијска средства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хемијска средства која се користе у домаћинству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отрови животиња и биљака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лекови у количинама већим од терапијских доза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endParaRPr lang="en-U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endParaRPr lang="sr-Latn-CS" sz="18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180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lnSpc>
                <a:spcPct val="90000"/>
              </a:lnSpc>
              <a:buFontTx/>
              <a:buNone/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Да ли кашљете и да ли искашљавате из груди?</a:t>
            </a:r>
          </a:p>
          <a:p>
            <a:pPr lvl="2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Какав је испљувак? 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(обилан-оскудан, течан-слизав, гнојав-крвав, пенушав)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искашљавање крви (хемоптизија-мала количина крви, хемоптоја-веће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количине крви)</a:t>
            </a:r>
          </a:p>
          <a:p>
            <a:pPr lvl="4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знак болести слузнице органа за дисање, посебно плућа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искашљавање жутог-зеленог испљувка</a:t>
            </a:r>
          </a:p>
          <a:p>
            <a:pPr lvl="4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хроничне запаљенске болести органа за дисање</a:t>
            </a:r>
          </a:p>
          <a:p>
            <a:pPr lvl="2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Да ли имате болове у грудном кошу?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обољења мишића зида грудног коша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фрактуре ребара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запаљење паријеталне плеуре</a:t>
            </a:r>
          </a:p>
          <a:p>
            <a:pPr lvl="2">
              <a:lnSpc>
                <a:spcPct val="9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Да ли се болови појачавају при дисању и кашљу?</a:t>
            </a:r>
          </a:p>
          <a:p>
            <a:pPr lvl="3">
              <a:lnSpc>
                <a:spcPct val="9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запаљење паријеталне плеуре</a:t>
            </a:r>
            <a:endParaRPr lang="en-US" sz="18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90000"/>
              </a:lnSpc>
            </a:pPr>
            <a:endParaRPr lang="sr-Latn-CS" sz="18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sr-Latn-CS" sz="28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buFontTx/>
              <a:buNone/>
            </a:pPr>
            <a:r>
              <a:rPr lang="sr-Latn-CS" sz="24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ИСПИТИВАЊЕ ПО СИСТЕМИМА:</a:t>
            </a:r>
          </a:p>
          <a:p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КАРДИОВАСКУЛАРНИ СИСТЕМ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Да ли се замарате при напору или ходу уз брдо или по равном?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имате отежано дисање при напору?    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имате нападе ноћног гушења?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имате нападе гушења (свирања у грудном кошу) и у каквим околностима?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имате нападе лупања срца и у којим ситуацијама?</a:t>
            </a:r>
          </a:p>
          <a:p>
            <a:endParaRPr lang="sr-Latn-CS" sz="18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ИСПИТИВАЊЕ ПО СИСТЕМИМА:</a:t>
            </a:r>
          </a:p>
          <a:p>
            <a:pPr>
              <a:lnSpc>
                <a:spcPct val="80000"/>
              </a:lnSpc>
            </a:pPr>
            <a:endParaRPr lang="sr-Latn-C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КАРДИОВАСКУЛАРНИ СИСТЕМ</a:t>
            </a:r>
            <a:endParaRPr lang="sr-Cyrl-C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Да ли имате бол иза грудне кости?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локализација бола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пропагација бола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карактер бола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интензитет бола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дужина трајања бола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престанак бола (спонтано, узимање нитроглицерина)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имате отоке на ногама?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једнострано или обострано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ујутру, увече, током целог дана</a:t>
            </a:r>
          </a:p>
          <a:p>
            <a:pPr lvl="2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имате болове-грчеве у листовима ногу?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после колико метара ходања</a:t>
            </a:r>
            <a:endParaRPr lang="en-U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sr-Latn-CS" sz="16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1800" b="1" dirty="0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1800" b="1" dirty="0">
                <a:solidFill>
                  <a:schemeClr val="bg2"/>
                </a:solidFill>
                <a:latin typeface="Times New Roman" pitchFamily="18" charset="0"/>
              </a:rPr>
              <a:t> ИСПИТИВАЊЕ ПО СИСТЕМИМА: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18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600" b="1" dirty="0">
                <a:solidFill>
                  <a:schemeClr val="bg2"/>
                </a:solidFill>
                <a:latin typeface="Times New Roman" pitchFamily="18" charset="0"/>
              </a:rPr>
              <a:t>ГАСТРОИНТЕСТИНАЛНИ СИСТЕМ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имате добар апетит или не?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имате сметње, болове при гутању хране?    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имате муку, гађење и повраћање?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имате болове у желуцу?</a:t>
            </a:r>
          </a:p>
          <a:p>
            <a:pPr lvl="3">
              <a:lnSpc>
                <a:spcPct val="80000"/>
              </a:lnSpc>
            </a:pPr>
            <a:r>
              <a:rPr lang="sr-Latn-CS" sz="1200" b="1" dirty="0">
                <a:solidFill>
                  <a:schemeClr val="bg2"/>
                </a:solidFill>
                <a:latin typeface="Times New Roman" pitchFamily="18" charset="0"/>
              </a:rPr>
              <a:t> локализација бола</a:t>
            </a:r>
          </a:p>
          <a:p>
            <a:pPr lvl="3">
              <a:lnSpc>
                <a:spcPct val="80000"/>
              </a:lnSpc>
            </a:pPr>
            <a:r>
              <a:rPr lang="sr-Latn-CS" sz="1200" b="1" dirty="0">
                <a:solidFill>
                  <a:schemeClr val="bg2"/>
                </a:solidFill>
                <a:latin typeface="Times New Roman" pitchFamily="18" charset="0"/>
              </a:rPr>
              <a:t> ширење бола</a:t>
            </a:r>
          </a:p>
          <a:p>
            <a:pPr lvl="3">
              <a:lnSpc>
                <a:spcPct val="80000"/>
              </a:lnSpc>
            </a:pPr>
            <a:r>
              <a:rPr lang="sr-Latn-CS" sz="1200" b="1" dirty="0">
                <a:solidFill>
                  <a:schemeClr val="bg2"/>
                </a:solidFill>
                <a:latin typeface="Times New Roman" pitchFamily="18" charset="0"/>
              </a:rPr>
              <a:t> престанак бола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сте повраћали крв?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сте имали црну столицу и када?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имате надимање трбуха?</a:t>
            </a:r>
          </a:p>
          <a:p>
            <a:pPr lvl="3">
              <a:lnSpc>
                <a:spcPct val="80000"/>
              </a:lnSpc>
            </a:pPr>
            <a:r>
              <a:rPr lang="sr-Latn-CS" sz="1200" b="1" dirty="0">
                <a:solidFill>
                  <a:schemeClr val="bg2"/>
                </a:solidFill>
                <a:latin typeface="Times New Roman" pitchFamily="18" charset="0"/>
              </a:rPr>
              <a:t> после какве хране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имате нападе болова испод десног ребарног лука?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Да ли имате уредну столицу?</a:t>
            </a:r>
          </a:p>
          <a:p>
            <a:pPr lvl="3">
              <a:lnSpc>
                <a:spcPct val="80000"/>
              </a:lnSpc>
            </a:pPr>
            <a:r>
              <a:rPr lang="sr-Latn-CS" sz="1200" b="1" dirty="0">
                <a:solidFill>
                  <a:schemeClr val="bg2"/>
                </a:solidFill>
                <a:latin typeface="Times New Roman" pitchFamily="18" charset="0"/>
              </a:rPr>
              <a:t> затвор</a:t>
            </a:r>
          </a:p>
          <a:p>
            <a:pPr lvl="3">
              <a:lnSpc>
                <a:spcPct val="80000"/>
              </a:lnSpc>
            </a:pPr>
            <a:r>
              <a:rPr lang="sr-Latn-CS" sz="1200" b="1" dirty="0">
                <a:solidFill>
                  <a:schemeClr val="bg2"/>
                </a:solidFill>
                <a:latin typeface="Times New Roman" pitchFamily="18" charset="0"/>
              </a:rPr>
              <a:t> пролив</a:t>
            </a:r>
          </a:p>
          <a:p>
            <a:pPr lvl="2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Какав је изглед, конзистенција, мирис столице?</a:t>
            </a:r>
            <a:endParaRPr lang="en-US" sz="14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endParaRPr lang="sr-Latn-CS" sz="14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sr-Latn-CS" sz="12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sr-Latn-CS" sz="1200" b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1800" dirty="0"/>
          </a:p>
        </p:txBody>
      </p:sp>
    </p:spTree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ИСПИТИВАЊЕ ПО СИСТЕМИМА:</a:t>
            </a: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ХЕМАТОПОЕЗНИ СИСТЕМ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осећај малаксалости и замарања?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убрзан рад срца (тахикардија)?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честе инфекције?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су се увећавале лимфне жлезде?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болове у костима?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крвављења у кожи?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тачкаста крвављења (петехије)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крвни подливи (хематоми) 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се крвављења јављају спонтано или после повређивања?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су менструална крвављења продужена и облилна? (код жена)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су се јављала крвављења и код осталих чланова породице?</a:t>
            </a:r>
            <a:endParaRPr lang="en-U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    </a:t>
            </a:r>
          </a:p>
          <a:p>
            <a:pPr lvl="3">
              <a:lnSpc>
                <a:spcPct val="80000"/>
              </a:lnSpc>
            </a:pP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sr-Latn-CS" sz="1400" b="1">
              <a:solidFill>
                <a:schemeClr val="tx1"/>
              </a:solidFill>
            </a:endParaRPr>
          </a:p>
          <a:p>
            <a:pPr lvl="4">
              <a:lnSpc>
                <a:spcPct val="80000"/>
              </a:lnSpc>
            </a:pPr>
            <a:endParaRPr lang="sr-Latn-CS" sz="1400" b="1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1400"/>
          </a:p>
        </p:txBody>
      </p:sp>
    </p:spTree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000" b="1" dirty="0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buFontTx/>
              <a:buNone/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ИСПИТИВАЊЕ ПО СИСТЕМИМА:</a:t>
            </a:r>
            <a:endParaRPr lang="sr-Cyrl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ЕНДОКРИНИ СИСТЕМ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имате осећај малаксалости и замарања?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сте изгубили у телесној тежини?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се појачано знојите?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сте приметили промену боје гласа?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сте приметили промену пигментације коже?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сте приметили појачану длакавост коже? (код жена)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имате појачан осећај глади?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имате појачан осећај жеђи?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Да ли је повећана дневна количина мокраће?</a:t>
            </a:r>
            <a:endParaRPr lang="en-U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2"/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 sz="20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buFontTx/>
              <a:buNone/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ИСПИТИВАЊЕ ПО СИСТЕМИМА:</a:t>
            </a: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УРОГЕНИТАЛНИ СИСТЕМ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нормално мокрите?</a:t>
            </a:r>
          </a:p>
          <a:p>
            <a:pPr lvl="3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количина</a:t>
            </a:r>
          </a:p>
          <a:p>
            <a:pPr lvl="3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тегобе при мокрењу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често мокрите ноћу?    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имате сметње, болове (печење) при мокрењу?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сте приметили промене у боји и изгледу мокраће?</a:t>
            </a:r>
          </a:p>
          <a:p>
            <a:pPr lvl="2"/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сте мокрили крв и када?</a:t>
            </a:r>
          </a:p>
          <a:p>
            <a:pPr>
              <a:buFontTx/>
              <a:buNone/>
            </a:pPr>
            <a:endParaRPr lang="sr-Latn-CS" sz="18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ИСПИТИВАЊЕ ПО СИСТЕМИМА:</a:t>
            </a: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УРОГЕНИТАЛНИ СИСТЕМ</a:t>
            </a: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endParaRPr lang="sr-Latn-CS" sz="2000" b="1">
              <a:solidFill>
                <a:schemeClr val="tx1"/>
              </a:solidFill>
            </a:endParaRP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tx1"/>
                </a:solidFill>
              </a:rPr>
              <a:t> 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Да ли имате болове у пределу бубрега?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локализација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пропагација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карактер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интензитет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удруженост са: </a:t>
            </a:r>
          </a:p>
          <a:p>
            <a:pPr lvl="4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муком, гађењем, повраћањем</a:t>
            </a:r>
          </a:p>
          <a:p>
            <a:pPr lvl="4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повишеном телесном температуром</a:t>
            </a:r>
          </a:p>
          <a:p>
            <a:pPr lvl="4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смањеном диурезом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Код жена питати за менструални циклус и порођаје: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Када сте добили прву менструацију?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сте имали порођаје и колико?</a:t>
            </a:r>
          </a:p>
          <a:p>
            <a:pPr lvl="3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сте имали побачаје (спонтани, вештачки)?</a:t>
            </a:r>
            <a:endParaRPr lang="en-U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en-U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sr-Cyrl-C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sr-Latn-CS" sz="12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40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000">
                <a:solidFill>
                  <a:schemeClr val="bg2"/>
                </a:solidFill>
                <a:latin typeface="Times New Roman" pitchFamily="18" charset="0"/>
              </a:rPr>
              <a:t>ИСПИТИВАЊЕ ПО СИСТЕМИМА:</a:t>
            </a:r>
            <a:endParaRPr lang="sr-Cyrl-CS" sz="2000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ЛОКОМОТОРНИ СИСТЕМ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болове у зглобовима при кретању и раду?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локализација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пропагација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карактер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интензитет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престанак</a:t>
            </a:r>
          </a:p>
          <a:p>
            <a:pPr lvl="3">
              <a:lnSpc>
                <a:spcPct val="80000"/>
              </a:lnSpc>
            </a:pP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су захваћени зглобови праћени црвенилом, отоком, температуром?   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Каква је покретљивост захваћених зглобова?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Да ли имате болове у мишићима?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локализација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пропагација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карактер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интензитет</a:t>
            </a:r>
          </a:p>
          <a:p>
            <a:pPr lvl="3">
              <a:lnSpc>
                <a:spcPct val="80000"/>
              </a:lnSpc>
            </a:pPr>
            <a:r>
              <a:rPr lang="sr-Latn-CS" sz="1400" b="1">
                <a:solidFill>
                  <a:schemeClr val="bg2"/>
                </a:solidFill>
                <a:latin typeface="Times New Roman" pitchFamily="18" charset="0"/>
              </a:rPr>
              <a:t> степен смањења мишићне снаге</a:t>
            </a:r>
            <a:endParaRPr lang="en-US" sz="14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1800" b="1" dirty="0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1800" dirty="0">
                <a:solidFill>
                  <a:schemeClr val="bg2"/>
                </a:solidFill>
                <a:latin typeface="Times New Roman" pitchFamily="18" charset="0"/>
              </a:rPr>
              <a:t> ИСПИТИВАЊЕ ПО СИСТЕМИМА:</a:t>
            </a:r>
            <a:endParaRPr lang="sr-Cyrl-CS" sz="1800" dirty="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1800" dirty="0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Cyrl-CS" sz="1800" b="1" dirty="0">
                <a:solidFill>
                  <a:schemeClr val="bg2"/>
                </a:solidFill>
                <a:latin typeface="Times New Roman" pitchFamily="18" charset="0"/>
              </a:rPr>
              <a:t>ЦЕНТРАЛНИ НЕРВНИ СИСТЕМ</a:t>
            </a:r>
          </a:p>
          <a:p>
            <a:pPr lvl="2">
              <a:lnSpc>
                <a:spcPct val="80000"/>
              </a:lnSpc>
            </a:pPr>
            <a:r>
              <a:rPr lang="sr-Cyrl-CS" sz="1200" b="1" dirty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Да ли имате нормалан сан?</a:t>
            </a:r>
          </a:p>
          <a:p>
            <a:pPr lvl="3">
              <a:lnSpc>
                <a:spcPct val="80000"/>
              </a:lnSpc>
            </a:pPr>
            <a:endParaRPr lang="sr-Cyrl-CS" sz="16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Да ли имате главобоље?</a:t>
            </a:r>
          </a:p>
          <a:p>
            <a:pPr lvl="3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локализација</a:t>
            </a:r>
          </a:p>
          <a:p>
            <a:pPr lvl="3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пропагација</a:t>
            </a:r>
          </a:p>
          <a:p>
            <a:pPr lvl="3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карактер</a:t>
            </a:r>
          </a:p>
          <a:p>
            <a:pPr lvl="3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интензитет</a:t>
            </a:r>
          </a:p>
          <a:p>
            <a:pPr lvl="3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провоцирајући фактори</a:t>
            </a:r>
            <a:r>
              <a:rPr lang="sr-Cyrl-CS" sz="1400" b="1" dirty="0">
                <a:solidFill>
                  <a:schemeClr val="bg2"/>
                </a:solidFill>
                <a:latin typeface="Times New Roman" pitchFamily="18" charset="0"/>
              </a:rPr>
              <a:t>    </a:t>
            </a:r>
          </a:p>
          <a:p>
            <a:pPr lvl="2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Да ли имате несвестице?</a:t>
            </a:r>
          </a:p>
          <a:p>
            <a:pPr lvl="2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Да ли добро видите?</a:t>
            </a:r>
          </a:p>
          <a:p>
            <a:pPr lvl="2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Да ли добро чујете?</a:t>
            </a:r>
          </a:p>
          <a:p>
            <a:pPr lvl="2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Да ли имате нормалан осећај укуса и мириса?</a:t>
            </a:r>
          </a:p>
          <a:p>
            <a:pPr lvl="2">
              <a:lnSpc>
                <a:spcPct val="80000"/>
              </a:lnSpc>
            </a:pPr>
            <a:r>
              <a:rPr lang="sr-Cyrl-CS" sz="1600" b="1" dirty="0">
                <a:solidFill>
                  <a:schemeClr val="bg2"/>
                </a:solidFill>
                <a:latin typeface="Times New Roman" pitchFamily="18" charset="0"/>
              </a:rPr>
              <a:t> Да ли имате нестабилност при кретању, стајању?</a:t>
            </a:r>
            <a:endParaRPr lang="sr-Latn-CS" sz="1600" b="1" dirty="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16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400" b="1">
                <a:solidFill>
                  <a:srgbClr val="990033"/>
                </a:solidFill>
                <a:latin typeface="Times New Roman" pitchFamily="18" charset="0"/>
              </a:rPr>
              <a:t>ЕТИОЛОГИЈА БОЛЕСТИ</a:t>
            </a:r>
            <a:endParaRPr lang="sr-Cyrl-CS" sz="24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Cyrl-CS" sz="2400" b="1">
              <a:solidFill>
                <a:srgbClr val="990033"/>
              </a:solidFill>
              <a:latin typeface="Times New Roman" pitchFamily="18" charset="0"/>
            </a:endParaRPr>
          </a:p>
          <a:p>
            <a:pPr lvl="1"/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БИОЛОШКИ</a:t>
            </a:r>
          </a:p>
          <a:p>
            <a:pPr lvl="2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биолошки  чиниоци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биљног или 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животињског порекла</a:t>
            </a:r>
          </a:p>
          <a:p>
            <a:pPr lvl="2"/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2"/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НЕПРАВИЛНА ИСХРАНА</a:t>
            </a:r>
          </a:p>
          <a:p>
            <a:pPr lvl="2"/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Недовољно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или сувишно</a:t>
            </a: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уношење појединих хранљивих материја</a:t>
            </a:r>
          </a:p>
          <a:p>
            <a:pPr lvl="2"/>
            <a:endParaRPr lang="en-U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buFontTx/>
              <a:buNone/>
            </a:pPr>
            <a:r>
              <a:rPr lang="sr-Latn-CS" sz="2000" b="1">
                <a:solidFill>
                  <a:schemeClr val="tx1"/>
                </a:solidFill>
              </a:rPr>
              <a:t> </a:t>
            </a:r>
          </a:p>
          <a:p>
            <a:pPr>
              <a:buFontTx/>
              <a:buNone/>
            </a:pPr>
            <a:endParaRPr lang="sr-Latn-CS" sz="2000" b="1">
              <a:solidFill>
                <a:srgbClr val="99003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z="2400" b="1" dirty="0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buFontTx/>
              <a:buNone/>
            </a:pPr>
            <a:endParaRPr lang="sr-Latn-CS" sz="2400" b="1" dirty="0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Latn-CS" sz="2400" b="1" dirty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ЛИЧНА АНАМНЕЗА - подаци о прошлим болестима</a:t>
            </a:r>
          </a:p>
          <a:p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РАНИЈЕ ПРЕЛЕЖАНЕ БОЛЕСТИ</a:t>
            </a:r>
          </a:p>
          <a:p>
            <a:pPr lvl="2"/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РАНИЈА ЛЕЧЕЊА У БОЛНИЧКИМ УСТАНОВАМА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интернистичке интервенције</a:t>
            </a:r>
          </a:p>
          <a:p>
            <a:pPr lvl="2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хируршке интервенциј</a:t>
            </a:r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е</a:t>
            </a:r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2"/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ПРЕОСЕТЉИВОСТ НА РАЗНЕ ЛЕКОВЕ</a:t>
            </a:r>
            <a:endParaRPr lang="en-U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endParaRPr lang="sr-Latn-CS" sz="24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endParaRPr lang="sr-Latn-CS" sz="24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endParaRPr lang="sr-Latn-CS" sz="2400" b="1" dirty="0">
              <a:solidFill>
                <a:schemeClr val="bg2"/>
              </a:solidFill>
            </a:endParaRPr>
          </a:p>
          <a:p>
            <a:pPr lvl="1"/>
            <a:endParaRPr lang="sr-Latn-CS" sz="2400" b="1" dirty="0">
              <a:solidFill>
                <a:schemeClr val="tx1"/>
              </a:solidFill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0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>
                <a:solidFill>
                  <a:schemeClr val="bg2"/>
                </a:solidFill>
                <a:latin typeface="Times New Roman" pitchFamily="18" charset="0"/>
              </a:rPr>
              <a:t> ПОРОДИЧНА АНАМНЕЗА - подаци о болестима у породици</a:t>
            </a:r>
          </a:p>
          <a:p>
            <a:pPr>
              <a:lnSpc>
                <a:spcPct val="80000"/>
              </a:lnSpc>
            </a:pP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>
                <a:solidFill>
                  <a:schemeClr val="bg2"/>
                </a:solidFill>
                <a:latin typeface="Times New Roman" pitchFamily="18" charset="0"/>
              </a:rPr>
              <a:t> Да ли је неко у породици боловао од неке болести?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туберкулоза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болести срца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болести бубрега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повишен арт</a:t>
            </a: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е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ријски крвни притисак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реуматизам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шећерна болест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епилепсија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душевне болести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алкохолиз</a:t>
            </a: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а</a:t>
            </a: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м</a:t>
            </a:r>
          </a:p>
          <a:p>
            <a:pPr lvl="2">
              <a:lnSpc>
                <a:spcPct val="80000"/>
              </a:lnSpc>
            </a:pPr>
            <a:r>
              <a:rPr lang="sr-Latn-CS" sz="1600" b="1">
                <a:solidFill>
                  <a:schemeClr val="bg2"/>
                </a:solidFill>
                <a:latin typeface="Times New Roman" pitchFamily="18" charset="0"/>
              </a:rPr>
              <a:t> малигна болест</a:t>
            </a:r>
            <a:endParaRPr lang="en-US" sz="1600" b="1">
              <a:solidFill>
                <a:schemeClr val="bg2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endParaRPr lang="en-US" sz="16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CS" sz="2000"/>
          </a:p>
        </p:txBody>
      </p:sp>
    </p:spTree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МЕТОДОЛОГИЈА ДИЈАГНОСТИКОВАЊА БОЛЕСТИ</a:t>
            </a:r>
            <a:endParaRPr lang="sr-Latn-CS" sz="28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400" b="1" dirty="0">
                <a:solidFill>
                  <a:srgbClr val="990033"/>
                </a:solidFill>
                <a:latin typeface="Times New Roman" pitchFamily="18" charset="0"/>
              </a:rPr>
              <a:t>АНАМНЕЗА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 dirty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b="1" dirty="0">
                <a:solidFill>
                  <a:schemeClr val="bg2"/>
                </a:solidFill>
                <a:latin typeface="Times New Roman" pitchFamily="18" charset="0"/>
              </a:rPr>
              <a:t> СОЦИЈАЛНО-ЕПИДЕМИОЛОШКА АНАМНЕЗА – подаци о условима живота и рада</a:t>
            </a:r>
          </a:p>
          <a:p>
            <a:pPr>
              <a:lnSpc>
                <a:spcPct val="80000"/>
              </a:lnSpc>
            </a:pPr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sz="1800" b="1" dirty="0">
                <a:solidFill>
                  <a:schemeClr val="bg2"/>
                </a:solidFill>
                <a:latin typeface="Times New Roman" pitchFamily="18" charset="0"/>
              </a:rPr>
              <a:t> На појаву извесних обољења могу утицати лоши услови живота и рада и због тога</a:t>
            </a:r>
            <a:r>
              <a:rPr lang="sr-Cyrl-CS" sz="1800" b="1" dirty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Latn-CS" sz="1800" b="1" dirty="0">
                <a:solidFill>
                  <a:schemeClr val="bg2"/>
                </a:solidFill>
                <a:latin typeface="Times New Roman" pitchFamily="18" charset="0"/>
              </a:rPr>
              <a:t>треба добро сагледати:</a:t>
            </a:r>
          </a:p>
          <a:p>
            <a:pPr lvl="2">
              <a:lnSpc>
                <a:spcPct val="80000"/>
              </a:lnSpc>
            </a:pPr>
            <a:r>
              <a:rPr lang="sr-Latn-CS" sz="1600" b="1" dirty="0">
                <a:solidFill>
                  <a:schemeClr val="bg2"/>
                </a:solidFill>
                <a:latin typeface="Times New Roman" pitchFamily="18" charset="0"/>
              </a:rPr>
              <a:t> услови становања</a:t>
            </a:r>
          </a:p>
          <a:p>
            <a:pPr lvl="2">
              <a:lnSpc>
                <a:spcPct val="80000"/>
              </a:lnSpc>
            </a:pPr>
            <a:r>
              <a:rPr lang="sr-Latn-CS" sz="1600" b="1" dirty="0">
                <a:solidFill>
                  <a:schemeClr val="bg2"/>
                </a:solidFill>
                <a:latin typeface="Times New Roman" pitchFamily="18" charset="0"/>
              </a:rPr>
              <a:t> начин живота и исхране</a:t>
            </a:r>
          </a:p>
          <a:p>
            <a:pPr lvl="3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пушење цигарета</a:t>
            </a:r>
          </a:p>
          <a:p>
            <a:pPr lvl="4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колико цигарета дневно</a:t>
            </a:r>
          </a:p>
          <a:p>
            <a:pPr lvl="3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пијење алкохолних пића</a:t>
            </a:r>
          </a:p>
          <a:p>
            <a:pPr lvl="4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врста, количина</a:t>
            </a:r>
          </a:p>
          <a:p>
            <a:pPr lvl="4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свакодневно, повремено</a:t>
            </a:r>
          </a:p>
          <a:p>
            <a:pPr lvl="3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узимање дроге, седативних и других лекова </a:t>
            </a:r>
          </a:p>
          <a:p>
            <a:pPr lvl="2">
              <a:lnSpc>
                <a:spcPct val="80000"/>
              </a:lnSpc>
            </a:pPr>
            <a:r>
              <a:rPr lang="sr-Latn-CS" sz="1600" b="1" dirty="0">
                <a:solidFill>
                  <a:schemeClr val="bg2"/>
                </a:solidFill>
                <a:latin typeface="Times New Roman" pitchFamily="18" charset="0"/>
              </a:rPr>
              <a:t> врста посла и услови на послу</a:t>
            </a:r>
          </a:p>
          <a:p>
            <a:pPr lvl="3">
              <a:lnSpc>
                <a:spcPct val="80000"/>
              </a:lnSpc>
            </a:pPr>
            <a:r>
              <a:rPr lang="sr-Latn-CS" sz="1400" b="1" dirty="0">
                <a:solidFill>
                  <a:schemeClr val="bg2"/>
                </a:solidFill>
                <a:latin typeface="Times New Roman" pitchFamily="18" charset="0"/>
              </a:rPr>
              <a:t> хигијенско-техничка заштита</a:t>
            </a:r>
            <a:endParaRPr lang="en-US" sz="14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sr-Latn-CS" sz="1400" b="1" dirty="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CS" sz="20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4"/>
          <p:cNvSpPr>
            <a:spLocks noChangeArrowheads="1"/>
          </p:cNvSpPr>
          <p:nvPr/>
        </p:nvSpPr>
        <p:spPr bwMode="auto">
          <a:xfrm>
            <a:off x="323850" y="2133600"/>
            <a:ext cx="8208963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sr-Latn-CS" i="0" dirty="0">
                <a:latin typeface="Times New Roman" pitchFamily="18" charset="0"/>
              </a:rPr>
              <a:t>ОБЈЕКТИВАН (ФИЗИЧКИ) ПРЕГЛЕД БОЛЕСНИКА</a:t>
            </a:r>
            <a:br>
              <a:rPr lang="sr-Latn-CS" i="0" dirty="0">
                <a:latin typeface="Times New Roman" pitchFamily="18" charset="0"/>
              </a:rPr>
            </a:br>
            <a:r>
              <a:rPr lang="sr-Latn-CS" i="0" dirty="0">
                <a:latin typeface="Times New Roman" pitchFamily="18" charset="0"/>
              </a:rPr>
              <a:t>Методологија прикупљања знакова болести</a:t>
            </a:r>
            <a:br>
              <a:rPr lang="en-US" i="0" dirty="0">
                <a:latin typeface="Times New Roman" pitchFamily="18" charset="0"/>
              </a:rPr>
            </a:br>
            <a:r>
              <a:rPr lang="sr-Latn-CS" i="0" dirty="0">
                <a:latin typeface="Times New Roman" pitchFamily="18" charset="0"/>
              </a:rPr>
              <a:t> </a:t>
            </a:r>
            <a:br>
              <a:rPr lang="en-US" i="0" dirty="0">
                <a:solidFill>
                  <a:schemeClr val="bg1"/>
                </a:solidFill>
              </a:rPr>
            </a:br>
            <a:endParaRPr lang="sr-Latn-CS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МЕТОДЕ ОБЈЕКТИВНОГ( ФИЗИКАЛНОГ) ПРЕГЛЕДА</a:t>
            </a:r>
          </a:p>
          <a:p>
            <a:pPr>
              <a:buFontTx/>
              <a:buNone/>
            </a:pPr>
            <a:endParaRPr lang="sr-Cyrl-CS" sz="2400" b="1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инспекција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палпација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перкусија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аускултација</a:t>
            </a:r>
            <a:endParaRPr lang="sr-Latn-CS" sz="24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ИНСПЕКЦИЈА ( посматрање) –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поступак којим се траже и утврђују објективни (физикални) знаци болести у болесника.</a:t>
            </a:r>
          </a:p>
          <a:p>
            <a:pPr>
              <a:buFontTx/>
              <a:buNone/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ОПШТА ИНСПЕКЦИЈА – </a:t>
            </a:r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психичко стање болесника,ухрањеност, положај болесника, покрети болесника, промене по кожи.. </a:t>
            </a:r>
          </a:p>
          <a:p>
            <a:pPr>
              <a:buFontTx/>
              <a:buNone/>
            </a:pPr>
            <a:endParaRPr lang="sr-Cyrl-CS" sz="2000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ЛОКАЛНА ИНСПЕКЦИЈА- </a:t>
            </a:r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посматрање само одређеног дела, предела тела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Cyrl-CS" sz="1600">
                <a:solidFill>
                  <a:schemeClr val="bg2"/>
                </a:solidFill>
                <a:latin typeface="Times New Roman" pitchFamily="18" charset="0"/>
              </a:rPr>
              <a:t>( глава, врат, грудни кош, трбух, кичмени стуб, руке, ноге, кожа)</a:t>
            </a:r>
            <a:endParaRPr lang="sr-Latn-CS" sz="16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ChangeArrowheads="1"/>
          </p:cNvSpPr>
          <p:nvPr/>
        </p:nvSpPr>
        <p:spPr bwMode="auto">
          <a:xfrm>
            <a:off x="174625" y="1052513"/>
            <a:ext cx="8794750" cy="5565775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altLang="en-US" dirty="0"/>
              <a:t>   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altLang="en-US" dirty="0"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en-US" sz="1600" b="0" i="0" dirty="0">
                <a:latin typeface="Times New Roman" pitchFamily="18" charset="0"/>
                <a:cs typeface="Times New Roman" pitchFamily="18" charset="0"/>
              </a:rPr>
              <a:t>ОПШТА ИНСПЕКЦИЈА</a:t>
            </a: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None/>
              <a:defRPr/>
            </a:pPr>
            <a:endParaRPr lang="sr-Cyrl-CS" altLang="en-US" sz="1600" b="0" i="0" dirty="0"/>
          </a:p>
          <a:p>
            <a:pPr marL="536575" lvl="2" algn="just" eaLnBrk="1" hangingPunct="1">
              <a:buFont typeface="Wingdings" pitchFamily="2" charset="2"/>
              <a:buChar char="§"/>
              <a:defRPr/>
            </a:pPr>
            <a:r>
              <a:rPr lang="sr-Cyrl-CS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СТАЊЕ СВЕСТИ</a:t>
            </a:r>
          </a:p>
          <a:p>
            <a:pPr marL="536575" lvl="2" algn="just" eaLnBrk="1" hangingPunct="1">
              <a:buFontTx/>
              <a:buChar char="-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сомноленција</a:t>
            </a:r>
          </a:p>
          <a:p>
            <a:pPr marL="536575" lvl="2" algn="just" eaLnBrk="1" hangingPunct="1">
              <a:buFontTx/>
              <a:buChar char="-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сопор</a:t>
            </a:r>
          </a:p>
          <a:p>
            <a:pPr marL="536575" lvl="2" algn="just" eaLnBrk="1" hangingPunct="1">
              <a:buFontTx/>
              <a:buChar char="-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кома (</a:t>
            </a:r>
            <a:r>
              <a:rPr lang="sr-Latn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GCS)</a:t>
            </a:r>
            <a:endParaRPr lang="sr-Cyrl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Tx/>
              <a:buChar char="-"/>
              <a:defRPr/>
            </a:pPr>
            <a:endParaRPr lang="sr-Cyrl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 typeface="Wingdings" pitchFamily="2" charset="2"/>
              <a:buChar char="§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Оријентација – способност особе да се оријентише у времену и простору, </a:t>
            </a:r>
          </a:p>
          <a:p>
            <a:pPr marL="536575" lvl="2" algn="just" eaLnBrk="1" hangingPunct="1"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према себи и околини</a:t>
            </a:r>
          </a:p>
          <a:p>
            <a:pPr marL="536575" lvl="2" algn="just" eaLnBrk="1" hangingPunct="1">
              <a:defRPr/>
            </a:pPr>
            <a:endParaRPr lang="sr-Latn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 typeface="Wingdings" pitchFamily="2" charset="2"/>
              <a:buChar char="§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Глас и говор</a:t>
            </a:r>
            <a:endParaRPr lang="sr-Latn-R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defRPr/>
            </a:pPr>
            <a:endParaRPr lang="sr-Cyrl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 typeface="Wingdings" pitchFamily="2" charset="2"/>
              <a:buChar char="§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Дисање</a:t>
            </a:r>
          </a:p>
          <a:p>
            <a:pPr marL="536575" lvl="2" algn="just" eaLnBrk="1" hangingPunct="1">
              <a:buFont typeface="Wingdings" pitchFamily="2" charset="2"/>
              <a:buChar char="§"/>
              <a:defRPr/>
            </a:pPr>
            <a:endParaRPr lang="sr-Cyrl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 typeface="Wingdings" pitchFamily="2" charset="2"/>
              <a:buChar char="§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Став болесника (активан, пасиван, принудан)</a:t>
            </a:r>
          </a:p>
          <a:p>
            <a:pPr marL="536575" lvl="2" algn="just" eaLnBrk="1" hangingPunct="1">
              <a:defRPr/>
            </a:pPr>
            <a:endParaRPr lang="sr-Cyrl-CS" altLang="en-US" sz="160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 typeface="Wingdings" pitchFamily="2" charset="2"/>
              <a:buChar char="§"/>
              <a:defRPr/>
            </a:pPr>
            <a:r>
              <a:rPr lang="sr-Cyrl-CS" altLang="en-US" sz="1600" i="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Раст и развијеност</a:t>
            </a:r>
            <a:endParaRPr lang="sr-Cyrl-CS" altLang="en-US" sz="1600" b="0" i="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 typeface="Wingdings" pitchFamily="2" charset="2"/>
              <a:buNone/>
              <a:defRPr/>
            </a:pPr>
            <a:endParaRPr lang="en-US" altLang="en-US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9"/>
          <p:cNvSpPr>
            <a:spLocks noChangeArrowheads="1"/>
          </p:cNvSpPr>
          <p:nvPr/>
        </p:nvSpPr>
        <p:spPr bwMode="auto">
          <a:xfrm>
            <a:off x="179388" y="8366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МЕТОДЕ ОБЈЕКТИВНОГ (ФИЗИКАЛНОГ) ПРЕГЛЕДА</a:t>
            </a:r>
          </a:p>
          <a:p>
            <a:pPr algn="just" eaLnBrk="1" hangingPunct="1"/>
            <a:endParaRPr lang="sr-Cyrl-CS" altLang="en-US"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 ОПШТА ИНСПЕКЦИЈА</a:t>
            </a: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None/>
            </a:pPr>
            <a:endParaRPr lang="sr-Cyrl-CS" altLang="en-US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/>
              <a:t> 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КОНСТИТУЦИЈА (ТЕЛЕСНА ГРАЂА ОРГАНИЗМА)</a:t>
            </a:r>
          </a:p>
          <a:p>
            <a:pPr marL="536575" lvl="2" algn="just" eaLnBrk="1" hangingPunct="1">
              <a:buFontTx/>
              <a:buChar char="-"/>
            </a:pP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Стенична (просечна)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Хиперстенична (натпросечна)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хипостенична (слаба)</a:t>
            </a:r>
          </a:p>
          <a:p>
            <a:pPr marL="536575" lvl="2" algn="just" eaLnBrk="1" hangingPunct="1">
              <a:buFontTx/>
              <a:buChar char="-"/>
            </a:pP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Пигнетов индекс (ПИ) = телесна висина – (телесна маса + средњи обим груди)</a:t>
            </a:r>
          </a:p>
          <a:p>
            <a:pPr marL="536575" lvl="2" algn="just" eaLnBrk="1" hangingPunct="1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ПИ мањи од 20 – особа има јаку конституцију</a:t>
            </a: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ПИ 20-30 – оосба има средњу конституцију</a:t>
            </a: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ПИ већи од 31 – оосба има слабу конституцију</a:t>
            </a:r>
          </a:p>
          <a:p>
            <a:pPr marL="536575" lvl="2" algn="just" eaLnBrk="1" hangingPunct="1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Пример А: телесна висина 180 цм, телесна маса 80 кг, средњи обим груди 75; ПИ 25</a:t>
            </a: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Пример Б: телесна висина 175 цм, телесна маса 90 кг, средњи обим груди 80; ПИ 5</a:t>
            </a: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Пример Б: телесна висина 165 цм, телесна маса 60 кг, средњи обим груди 70; ПИ 35</a:t>
            </a:r>
          </a:p>
          <a:p>
            <a:pPr marL="536575" lvl="2" algn="just" eaLnBrk="1" hangingPunct="1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/>
            <a:endParaRPr lang="en-U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9"/>
          <p:cNvSpPr>
            <a:spLocks noChangeArrowheads="1"/>
          </p:cNvSpPr>
          <p:nvPr/>
        </p:nvSpPr>
        <p:spPr bwMode="auto">
          <a:xfrm>
            <a:off x="360363" y="6207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МЕТОДЕ ОБЈЕКТИВНОГ (ФИЗИКАЛНОГ) ПРЕГЛЕДА</a:t>
            </a:r>
          </a:p>
          <a:p>
            <a:pPr algn="just" eaLnBrk="1" hangingPunct="1"/>
            <a:endParaRPr lang="sr-Cyrl-CS" altLang="en-US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/>
              <a:t> 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ОПШТЕ ИНСПЕКЦИЈА</a:t>
            </a: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None/>
            </a:pP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ТЕЛЕСНА МАСА И УХРАЊЕНОСТ</a:t>
            </a:r>
          </a:p>
          <a:p>
            <a:pPr marL="536575" lvl="2" algn="just" eaLnBrk="1" hangingPunct="1">
              <a:buFont typeface="Wingdings" pitchFamily="2" charset="2"/>
              <a:buNone/>
            </a:pP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груба процена: од телесне висине (ТВ) у цм одузме се 100 па се тежина (ТТ) изрази </a:t>
            </a: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 килограмима</a:t>
            </a:r>
          </a:p>
          <a:p>
            <a:pPr marL="536575" lvl="2" algn="just" eaLnBrk="1" hangingPunct="1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БМИ (индкес телесне масе) = ТТ (кг)/ТВ (м)</a:t>
            </a:r>
            <a:r>
              <a:rPr lang="sr-Cyrl-CS" altLang="en-US" sz="1600" i="0" baseline="300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	Нормалне вредности БМИ су 19 (20) – 24 (25)</a:t>
            </a:r>
          </a:p>
          <a:p>
            <a:pPr marL="536575" lvl="2" algn="just" eaLnBrk="1" hangingPunct="1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Пример А: ТТ = 100 мг, ТВ = 2 м, БМИ = 100/4=25</a:t>
            </a: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Пример Б: ТТ = 125 кг, ТВ = 1.7 м, БМИ = 125/2.84=40</a:t>
            </a:r>
          </a:p>
          <a:p>
            <a:pPr marL="536575" lvl="2" algn="just" eaLnBrk="1" hangingPunct="1"/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Пример В: ТТ 55 кг, ТВ 1.8 м, БМИ = 60/3.24=17</a:t>
            </a:r>
            <a:endParaRPr lang="en-U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9"/>
          <p:cNvSpPr>
            <a:spLocks noChangeArrowheads="1"/>
          </p:cNvSpPr>
          <p:nvPr/>
        </p:nvSpPr>
        <p:spPr bwMode="auto">
          <a:xfrm>
            <a:off x="-107950" y="1196975"/>
            <a:ext cx="8542338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sr-Cyrl-CS" altLang="en-US"/>
              <a:t>      </a:t>
            </a:r>
            <a:r>
              <a:rPr lang="sr-Cyrl-CS" altLang="en-US">
                <a:latin typeface="Arial" charset="0"/>
                <a:cs typeface="Arial" charset="0"/>
              </a:rPr>
              <a:t>МЕТОДЕ ОБЈЕКТИВНОГ (ФИЗИКАЛНОГ) ПРЕГЛЕДА</a:t>
            </a:r>
          </a:p>
          <a:p>
            <a:pPr marL="174625" lvl="1" algn="just">
              <a:buClr>
                <a:srgbClr val="C00000"/>
              </a:buClr>
            </a:pPr>
            <a:r>
              <a:rPr lang="sr-Latn-CS" altLang="en-US">
                <a:solidFill>
                  <a:schemeClr val="bg2"/>
                </a:solidFill>
                <a:latin typeface="Arial" charset="0"/>
                <a:cs typeface="Arial" charset="0"/>
              </a:rPr>
              <a:t> </a:t>
            </a:r>
            <a:r>
              <a:rPr lang="sr-Cyrl-CS" altLang="en-US">
                <a:solidFill>
                  <a:schemeClr val="bg2"/>
                </a:solidFill>
                <a:latin typeface="Arial" charset="0"/>
                <a:cs typeface="Arial" charset="0"/>
              </a:rPr>
              <a:t>      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ОПШТА ИНСПЕКЦИЈА</a:t>
            </a: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КОЖА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тургор (грађа и еластичност)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топлота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боја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пигментација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чистоћа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длакавост</a:t>
            </a:r>
          </a:p>
          <a:p>
            <a:pPr marL="536575" lvl="2" algn="just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ТЕЛЕСНА ТЕМПЕРАТУРА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нормална температуруа - у аксили  до 37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у устима до 37.5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 у анусу до 38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до 38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– субфебрилност, 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до 39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- фебрилност, </a:t>
            </a:r>
          </a:p>
          <a:p>
            <a:pPr marL="536575" lvl="2" algn="just">
              <a:buFontTx/>
              <a:buChar char="-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до 40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- високофебрилност </a:t>
            </a:r>
          </a:p>
          <a:p>
            <a:pPr marL="536575" lvl="2" algn="just">
              <a:buFontTx/>
              <a:buChar char="-"/>
            </a:pP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/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Febris continua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(варијације мање од 1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/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Febris remitens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(варира више од 1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али се на враћа на нормалне вредности)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 lvl="2" algn="just"/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Febris intermitens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(смењује се са нормалном темепературом)</a:t>
            </a:r>
          </a:p>
          <a:p>
            <a:pPr marL="536575" lvl="2" algn="just">
              <a:buFontTx/>
              <a:buChar char="-"/>
            </a:pPr>
            <a:endParaRPr lang="en-U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ЕТИОЛОГИЈА БОЛЕСТИ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sr-Cyrl-CS" sz="18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УНУТРАШЊИ ЕТИОЛОШКИ ЧИНИОЦИ БОЛЕСТИ</a:t>
            </a:r>
          </a:p>
          <a:p>
            <a:pPr lvl="1">
              <a:lnSpc>
                <a:spcPct val="80000"/>
              </a:lnSpc>
            </a:pP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НАСЛЕДНИ ПОРЕМЕЋАЈИ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условљавају наследне или породичне болести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то су болести које потомци наслеђују од родитеља или ранијих предака 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промена броја и грађе хромозома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мутација само једног гена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мутације већег броја гена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мутација хромозома</a:t>
            </a:r>
          </a:p>
          <a:p>
            <a:pPr lvl="2">
              <a:lnSpc>
                <a:spcPct val="80000"/>
              </a:lnSpc>
            </a:pP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постоји више типова наслеђивања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аутосомно доминантно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аутосомно рецесивно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наслеђивање везано за хромозом пола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полигенско наслеђивање</a:t>
            </a:r>
          </a:p>
          <a:p>
            <a:pPr lvl="3">
              <a:lnSpc>
                <a:spcPct val="80000"/>
              </a:lnSpc>
            </a:pP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 наслеђивање условљено ненормалностима</a:t>
            </a:r>
            <a:r>
              <a:rPr lang="sr-Cyrl-CS" sz="1400" b="1">
                <a:solidFill>
                  <a:schemeClr val="bg2"/>
                </a:solidFill>
              </a:rPr>
              <a:t> </a:t>
            </a:r>
            <a:r>
              <a:rPr lang="sr-Cyrl-CS" sz="1400" b="1">
                <a:solidFill>
                  <a:schemeClr val="bg2"/>
                </a:solidFill>
                <a:latin typeface="Times New Roman" pitchFamily="18" charset="0"/>
              </a:rPr>
              <a:t>хромозома</a:t>
            </a:r>
            <a:endParaRPr lang="sr-Latn-CS" sz="14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ПАЛПАЦИЈА- </a:t>
            </a:r>
            <a:r>
              <a:rPr lang="sr-Cyrl-CS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поступак којим се оцењује квалитет осећаја који се добијају пипањем одређених делова тела болесника</a:t>
            </a:r>
          </a:p>
          <a:p>
            <a:pPr lvl="1">
              <a:buFontTx/>
              <a:buNone/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 lvl="1"/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ПОВРШНА ПАЛПАЦИЈА</a:t>
            </a:r>
          </a:p>
          <a:p>
            <a:pPr lvl="1"/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ДУБОКА ПАЛПАЦИЈА</a:t>
            </a:r>
          </a:p>
          <a:p>
            <a:pPr>
              <a:buFontTx/>
              <a:buNone/>
            </a:pPr>
            <a:endParaRPr lang="sr-Latn-CS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ВРСТЕ ПАЛПАЦИЈА</a:t>
            </a:r>
          </a:p>
          <a:p>
            <a:pPr lvl="1"/>
            <a:endParaRPr lang="sr-Cyrl-CS" sz="2000" b="1">
              <a:solidFill>
                <a:schemeClr val="tx1"/>
              </a:solidFill>
              <a:latin typeface="Times New Roman" pitchFamily="18" charset="0"/>
            </a:endParaRPr>
          </a:p>
          <a:p>
            <a:pPr lvl="2"/>
            <a:r>
              <a:rPr lang="sr-Cyrl-CS" sz="20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ПОВРШНА</a:t>
            </a:r>
          </a:p>
          <a:p>
            <a:pPr lvl="3"/>
            <a:r>
              <a:rPr lang="sr-Cyrl-CS" b="1">
                <a:solidFill>
                  <a:schemeClr val="bg2"/>
                </a:solidFill>
                <a:latin typeface="Times New Roman" pitchFamily="18" charset="0"/>
              </a:rPr>
              <a:t> има за циљ да утврди постојање осетљивости и отпора на  палпацију</a:t>
            </a:r>
          </a:p>
          <a:p>
            <a:pPr lvl="3"/>
            <a:r>
              <a:rPr lang="sr-Cyrl-CS" b="1">
                <a:solidFill>
                  <a:schemeClr val="bg2"/>
                </a:solidFill>
                <a:latin typeface="Times New Roman" pitchFamily="18" charset="0"/>
              </a:rPr>
              <a:t> површна палпација се изводи испруженим прстима и палмарним делом шака</a:t>
            </a:r>
          </a:p>
          <a:p>
            <a:pPr lvl="3"/>
            <a:r>
              <a:rPr lang="sr-Cyrl-CS" b="1">
                <a:solidFill>
                  <a:schemeClr val="bg2"/>
                </a:solidFill>
                <a:latin typeface="Times New Roman" pitchFamily="18" charset="0"/>
              </a:rPr>
              <a:t> при паплацији прсти не смеју да утону више од једног центиметра</a:t>
            </a:r>
          </a:p>
          <a:p>
            <a:pPr lvl="3"/>
            <a:endParaRPr lang="sr-Cyrl-CS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/>
          </a:p>
        </p:txBody>
      </p:sp>
    </p:spTree>
  </p:cSld>
  <p:clrMapOvr>
    <a:masterClrMapping/>
  </p:clrMapOvr>
  <p:transition>
    <p:fade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buFontTx/>
              <a:buNone/>
            </a:pP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ВРСТЕ ПАЛПАЦИЈА</a:t>
            </a:r>
          </a:p>
          <a:p>
            <a:pPr lvl="2"/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ДУБОКА</a:t>
            </a:r>
          </a:p>
          <a:p>
            <a:pPr lvl="3"/>
            <a:r>
              <a:rPr lang="sr-Cyrl-CS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изводи се увек после површне палпације</a:t>
            </a:r>
          </a:p>
          <a:p>
            <a:pPr lvl="3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утврђивање осетљивости предела који се налазе дубље испод површине тела</a:t>
            </a:r>
          </a:p>
          <a:p>
            <a:pPr lvl="3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при палпацији прсти треба да утону 4-5 центиметара</a:t>
            </a:r>
          </a:p>
          <a:p>
            <a:pPr lvl="3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бимануелна палпација – посебан облик дубоке палпације      који има за циљ да палпира неку масу са две стране да би се оценили њени квалитети </a:t>
            </a:r>
            <a:r>
              <a:rPr lang="sr-Cyrl-CS" sz="1600" b="1">
                <a:solidFill>
                  <a:schemeClr val="bg2"/>
                </a:solidFill>
                <a:latin typeface="Times New Roman" pitchFamily="18" charset="0"/>
              </a:rPr>
              <a:t>(полицистична болест бубрега)</a:t>
            </a:r>
          </a:p>
          <a:p>
            <a:endParaRPr lang="sr-Latn-CS" sz="16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ВРСТЕ ПАЛПАЦИЈА</a:t>
            </a:r>
          </a:p>
          <a:p>
            <a:pPr lvl="3"/>
            <a:r>
              <a:rPr lang="sr-Cyrl-CS" b="1">
                <a:solidFill>
                  <a:schemeClr val="bg2"/>
                </a:solidFill>
                <a:latin typeface="Times New Roman" pitchFamily="18" charset="0"/>
              </a:rPr>
              <a:t>ФЛУКТУАЦИЈА</a:t>
            </a:r>
          </a:p>
          <a:p>
            <a:pPr lvl="3">
              <a:buFontTx/>
              <a:buNone/>
            </a:pPr>
            <a:endParaRPr lang="sr-Cyrl-CS" b="1">
              <a:solidFill>
                <a:schemeClr val="bg2"/>
              </a:solidFill>
              <a:latin typeface="Times New Roman" pitchFamily="18" charset="0"/>
            </a:endParaRPr>
          </a:p>
          <a:p>
            <a:pPr lvl="3"/>
            <a:r>
              <a:rPr lang="sr-Cyrl-CS" sz="1800">
                <a:solidFill>
                  <a:schemeClr val="bg2"/>
                </a:solidFill>
                <a:latin typeface="Times New Roman" pitchFamily="18" charset="0"/>
              </a:rPr>
              <a:t>метод палпације који се користи за пипање отечених   предела тела (зглобови, поткожно ткиво)</a:t>
            </a:r>
          </a:p>
          <a:p>
            <a:pPr lvl="3"/>
            <a:r>
              <a:rPr lang="sr-Cyrl-CS" sz="1800">
                <a:solidFill>
                  <a:schemeClr val="bg2"/>
                </a:solidFill>
                <a:latin typeface="Times New Roman" pitchFamily="18" charset="0"/>
              </a:rPr>
              <a:t>изводи се на тај начин што се једном руком врши притисак са бочне стране отеклине, а врховима прстију друге руке, која је постављена са супротне бочне стране, палпира покретање течног садржаја у отеченом пределу тела</a:t>
            </a:r>
          </a:p>
          <a:p>
            <a:pPr lvl="3"/>
            <a:r>
              <a:rPr lang="sr-Cyrl-CS" sz="1800">
                <a:solidFill>
                  <a:schemeClr val="bg2"/>
                </a:solidFill>
                <a:latin typeface="Times New Roman" pitchFamily="18" charset="0"/>
              </a:rPr>
              <a:t> користи се за процену постојања течног садржаја у отеченом пределу тела (запаљенска течност, гнојни садржај)</a:t>
            </a:r>
          </a:p>
          <a:p>
            <a:pPr lvl="4"/>
            <a:endParaRPr lang="sr-Cyrl-CS" sz="1800">
              <a:solidFill>
                <a:schemeClr val="bg2"/>
              </a:solidFill>
              <a:latin typeface="Times New Roman" pitchFamily="18" charset="0"/>
            </a:endParaRPr>
          </a:p>
          <a:p>
            <a:pPr lvl="4"/>
            <a:endParaRPr lang="sr-Cyrl-CS" sz="180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 sz="1800">
              <a:solidFill>
                <a:srgbClr val="99003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ВРСТЕ ПАЛПАЦИЈА</a:t>
            </a:r>
          </a:p>
          <a:p>
            <a:pPr>
              <a:buFontTx/>
              <a:buNone/>
            </a:pPr>
            <a:endParaRPr lang="sr-Cyrl-CS" sz="24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ТАЛАСАЊЕ</a:t>
            </a:r>
          </a:p>
          <a:p>
            <a:pPr>
              <a:buFontTx/>
              <a:buNone/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метод палпације који се користи за палпирање слободне течности у телесним шупљинама (трбух)</a:t>
            </a:r>
          </a:p>
          <a:p>
            <a:pPr lvl="4">
              <a:buFontTx/>
              <a:buNone/>
            </a:pPr>
            <a:endParaRPr lang="sr-Cyrl-CS" b="1">
              <a:solidFill>
                <a:schemeClr val="bg2"/>
              </a:solidFill>
              <a:latin typeface="Times New Roman" pitchFamily="18" charset="0"/>
            </a:endParaRPr>
          </a:p>
          <a:p>
            <a:pPr lvl="4"/>
            <a:endParaRPr lang="sr-Cyrl-CS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/>
          </a:p>
        </p:txBody>
      </p:sp>
    </p:spTree>
  </p:cSld>
  <p:clrMapOvr>
    <a:masterClrMapping/>
  </p:clrMapOvr>
  <p:transition>
    <p:fade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solidFill>
                  <a:srgbClr val="990033"/>
                </a:solidFill>
                <a:latin typeface="Times New Roman" pitchFamily="18" charset="0"/>
              </a:rPr>
              <a:t>ПЕРКУСИЈА- </a:t>
            </a: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метода физикалног прегледа у којој се ударима у одређене делове тела производи звук који има различите квалитете зависно од густине ткива делова тела у које се удара.</a:t>
            </a:r>
          </a:p>
          <a:p>
            <a:pPr>
              <a:buFontTx/>
              <a:buNone/>
            </a:pPr>
            <a:endParaRPr lang="sr-Cyrl-CS" sz="2000" b="1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Особине перкуторног звука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висина звука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интензитет ( јачина)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трајност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 dirty="0">
                <a:solidFill>
                  <a:srgbClr val="990033"/>
                </a:solidFill>
                <a:latin typeface="Times New Roman" pitchFamily="18" charset="0"/>
              </a:rPr>
              <a:t>ПЕРКУСИЈА</a:t>
            </a:r>
          </a:p>
          <a:p>
            <a:pPr>
              <a:buFontTx/>
              <a:buNone/>
            </a:pPr>
            <a:r>
              <a:rPr lang="sr-Cyrl-CS" sz="2400" b="1" dirty="0">
                <a:solidFill>
                  <a:schemeClr val="bg2"/>
                </a:solidFill>
                <a:latin typeface="Times New Roman" pitchFamily="18" charset="0"/>
              </a:rPr>
              <a:t>Висина перкусијског звука</a:t>
            </a:r>
          </a:p>
          <a:p>
            <a:pPr>
              <a:buFontTx/>
              <a:buNone/>
            </a:pPr>
            <a:endParaRPr lang="sr-Cyrl-CS" sz="2400" b="1" dirty="0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висок перкусијски звук:</a:t>
            </a: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 настаје при перкусији делова тела или отгана који не садрже ваздух јер је учесталост осцилација велика </a:t>
            </a:r>
          </a:p>
          <a:p>
            <a:pPr>
              <a:buFontTx/>
              <a:buNone/>
            </a:pP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     ( јетра, срце, мишићи, слезина)</a:t>
            </a:r>
          </a:p>
          <a:p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низак перкусијски звук: </a:t>
            </a: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настаје при перкусији делова тела или отгана који садрже ваздух јер је учесталост осцилација мања </a:t>
            </a:r>
          </a:p>
          <a:p>
            <a:pPr>
              <a:buFontTx/>
              <a:buNone/>
            </a:pP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     ( плућа, желудац, црева)</a:t>
            </a:r>
          </a:p>
          <a:p>
            <a:pPr>
              <a:buFontTx/>
              <a:buNone/>
            </a:pPr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ПЕРКУСИЈА</a:t>
            </a:r>
          </a:p>
          <a:p>
            <a:pPr>
              <a:buFontTx/>
              <a:buNone/>
            </a:pP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Јачина перкусијског звука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гласан (јак) – </a:t>
            </a:r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има велику амплитуду ( осцилација) и ствара се при перкусији органа који садрже ваздух или гасове ( плућа, желудац, црева)</a:t>
            </a:r>
          </a:p>
          <a:p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тих (слаб)- </a:t>
            </a:r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има малу амплитуду и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добија се при перкусији ткива и органа који не садрже ваздух ( јетра, слезина, мишићи, срце, течност)</a:t>
            </a:r>
          </a:p>
          <a:p>
            <a:pPr>
              <a:buFontTx/>
              <a:buNone/>
            </a:pPr>
            <a:endParaRPr lang="sr-Cyrl-CS" sz="200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 sz="2400" b="1">
              <a:solidFill>
                <a:srgbClr val="99003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ПЕРКУСИЈА</a:t>
            </a:r>
          </a:p>
          <a:p>
            <a:pPr>
              <a:buFontTx/>
              <a:buNone/>
            </a:pP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Трајање перкусијског звука</a:t>
            </a:r>
          </a:p>
          <a:p>
            <a:pPr>
              <a:buFontTx/>
              <a:buNone/>
            </a:pPr>
            <a:endParaRPr lang="sr-Cyrl-CS" sz="2400" b="1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дуготрајни перкусијски звук</a:t>
            </a:r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 -настаје при перкусији органа који садрже ваздух ( плућа, желудац, црева)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краткотрајни перкусијски звук -</a:t>
            </a:r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 настаје при перкусији органа који не садрже ваздух ( јетра, слезина, срце, мишићи, течност)</a:t>
            </a:r>
          </a:p>
          <a:p>
            <a:endParaRPr lang="sr-Cyrl-CS" sz="200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/>
          </a:p>
        </p:txBody>
      </p:sp>
    </p:spTree>
  </p:cSld>
  <p:clrMapOvr>
    <a:masterClrMapping/>
  </p:clrMapOvr>
  <p:transition>
    <p:fade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sr-Cyrl-CS" sz="2400" b="1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ВРСТЕ ПЕРКУСИЈА</a:t>
            </a:r>
          </a:p>
          <a:p>
            <a:pPr>
              <a:buFontTx/>
              <a:buNone/>
            </a:pPr>
            <a:endParaRPr lang="sr-Cyrl-CS" sz="2400" b="1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ДИРЕКТНА ПЕРКУСИЈА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ИНДИРЕКТНА ПЕРКУСИЈА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  <a:t>ПОЈАМ ЗДРАВЉА И БОЛЕСТИ</a:t>
            </a:r>
            <a:br>
              <a:rPr lang="sr-Cyrl-CS" sz="3200" b="1">
                <a:solidFill>
                  <a:srgbClr val="990033"/>
                </a:solidFill>
                <a:latin typeface="Times New Roman" pitchFamily="18" charset="0"/>
              </a:rPr>
            </a:br>
            <a:endParaRPr lang="sr-Latn-CS" sz="3200" b="1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ЕТИОЛОГИЈА БОЛЕСТИ</a:t>
            </a:r>
          </a:p>
          <a:p>
            <a:pPr lvl="1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УРОЂЕНИ ПОРЕМЕЋАЈИ</a:t>
            </a:r>
          </a:p>
          <a:p>
            <a:pPr lvl="2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етиолошки чиниоци болести који условљавају поремећај развоја плода за време интраутериног живота (урођене конгениталне болести)</a:t>
            </a:r>
          </a:p>
          <a:p>
            <a:pPr lvl="3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узимање неких лекова у току првих месеци трудноће (талидомид)</a:t>
            </a:r>
          </a:p>
          <a:p>
            <a:pPr lvl="3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вирусне инфекције (рубеоле, херпес, и др.)</a:t>
            </a:r>
          </a:p>
          <a:p>
            <a:pPr lvl="3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недовољна исхрана</a:t>
            </a:r>
          </a:p>
          <a:p>
            <a:pPr lvl="3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поремећаји метаболизма код трудница (дијабетес мелитус)</a:t>
            </a:r>
          </a:p>
          <a:p>
            <a:pPr lvl="2"/>
            <a:r>
              <a:rPr lang="sr-Cyrl-CS" sz="1800" b="1">
                <a:solidFill>
                  <a:schemeClr val="bg2"/>
                </a:solidFill>
                <a:latin typeface="Times New Roman" pitchFamily="18" charset="0"/>
              </a:rPr>
              <a:t> урођене болести се не наслеђују, оне се не преносе са болесних родитеља на потомке</a:t>
            </a:r>
          </a:p>
          <a:p>
            <a:pPr>
              <a:buFontTx/>
              <a:buNone/>
            </a:pPr>
            <a:endParaRPr lang="sr-Latn-CS" sz="180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ДИРЕКТНА ПЕРКУСИЈА</a:t>
            </a:r>
          </a:p>
          <a:p>
            <a:pPr>
              <a:buFontTx/>
              <a:buNone/>
            </a:pPr>
            <a:endParaRPr lang="sr-Cyrl-CS" sz="2400" b="1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изводи се директним ударањем врха једног прста или свих прстију руке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средњи прст служи као флексор (чекић)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служи само за грубу орјентацију јер се њоме производи треперење релативно велике површине тела</a:t>
            </a: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 dirty="0">
                <a:solidFill>
                  <a:srgbClr val="990033"/>
                </a:solidFill>
                <a:latin typeface="Times New Roman" pitchFamily="18" charset="0"/>
              </a:rPr>
              <a:t>ИНДИРЕКТНА ПЕРКУСИЈА- бимануелна перкусија</a:t>
            </a:r>
          </a:p>
          <a:p>
            <a:pPr>
              <a:buFontTx/>
              <a:buNone/>
            </a:pPr>
            <a:endParaRPr lang="sr-Cyrl-CS" sz="2400" b="1" dirty="0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површна – изводи се ударима слабе јачине, изазива треперење само површних слојева дела тела или органа који се перкутују</a:t>
            </a:r>
          </a:p>
          <a:p>
            <a:endParaRPr lang="sr-Cyrl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дубока- изводи се снажним, јаким ударима, изазива треперење дубљих слојева тела или органа који се перкутују</a:t>
            </a:r>
          </a:p>
          <a:p>
            <a:endParaRPr lang="sr-Cyrl-CS" sz="2000" b="1" dirty="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sr-Latn-CS" sz="20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 dirty="0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 dirty="0">
                <a:solidFill>
                  <a:srgbClr val="990033"/>
                </a:solidFill>
                <a:latin typeface="Times New Roman" pitchFamily="18" charset="0"/>
              </a:rPr>
              <a:t>ВРСТА ПЕРКУСИЈСКОГ ЗВУКА</a:t>
            </a:r>
          </a:p>
          <a:p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СОНОРАН (јасан) перкусијски звук – добија се перкусијом зида грудног коша код здравих особа</a:t>
            </a:r>
          </a:p>
          <a:p>
            <a:pPr>
              <a:buFontTx/>
              <a:buNone/>
            </a:pPr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     </a:t>
            </a:r>
            <a:r>
              <a:rPr lang="sr-Cyrl-CS" sz="1800" b="1" dirty="0">
                <a:solidFill>
                  <a:srgbClr val="990033"/>
                </a:solidFill>
                <a:latin typeface="Times New Roman" pitchFamily="18" charset="0"/>
              </a:rPr>
              <a:t>ГЛАСАН, ДУБОК,  ДУГОТРАЈАН</a:t>
            </a:r>
          </a:p>
          <a:p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ТМУО ПЕРКУСИЈСКИ ЗВУК – добија се када се перкутују чврсти органи </a:t>
            </a:r>
            <a:r>
              <a:rPr lang="sr-Cyrl-CS" sz="1800" b="1" dirty="0">
                <a:solidFill>
                  <a:schemeClr val="bg2"/>
                </a:solidFill>
                <a:latin typeface="Times New Roman" pitchFamily="18" charset="0"/>
              </a:rPr>
              <a:t>(јетра, слезина, срце)</a:t>
            </a:r>
          </a:p>
          <a:p>
            <a:pPr>
              <a:buFontTx/>
              <a:buNone/>
            </a:pPr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    </a:t>
            </a:r>
            <a:r>
              <a:rPr lang="sr-Cyrl-CS" sz="1800" b="1" dirty="0">
                <a:solidFill>
                  <a:srgbClr val="990033"/>
                </a:solidFill>
                <a:latin typeface="Times New Roman" pitchFamily="18" charset="0"/>
              </a:rPr>
              <a:t>ТИХ, ВИСОК, КРАТКОТРАЈАН</a:t>
            </a:r>
          </a:p>
          <a:p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ТИМПАНИЧАН ПЕРКУСИЈСКИ ЗВУК – добија се перкусијом органа или шупљих простора који садрже ваздух или гасове </a:t>
            </a:r>
          </a:p>
          <a:p>
            <a:pPr>
              <a:buFontTx/>
              <a:buNone/>
            </a:pPr>
            <a:r>
              <a:rPr lang="sr-Cyrl-CS" sz="2000" b="1" dirty="0">
                <a:solidFill>
                  <a:schemeClr val="bg2"/>
                </a:solidFill>
                <a:latin typeface="Times New Roman" pitchFamily="18" charset="0"/>
              </a:rPr>
              <a:t>     </a:t>
            </a:r>
            <a:r>
              <a:rPr lang="sr-Cyrl-CS" sz="1800" b="1" dirty="0">
                <a:solidFill>
                  <a:schemeClr val="bg2"/>
                </a:solidFill>
                <a:latin typeface="Times New Roman" pitchFamily="18" charset="0"/>
              </a:rPr>
              <a:t>(желудац, црева)</a:t>
            </a:r>
            <a:endParaRPr lang="sr-Latn-CS" sz="18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АУСКУЛТАЦИЈА-</a:t>
            </a:r>
            <a:r>
              <a:rPr lang="sr-Cyrl-CS" sz="24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објективна ( физикална) метода којом се ослушкују звуци ( шумови) који се стварају у организму при функционисању појединих органа</a:t>
            </a:r>
          </a:p>
          <a:p>
            <a:pPr>
              <a:buFontTx/>
              <a:buNone/>
            </a:pPr>
            <a:endParaRPr lang="sr-Cyrl-CS" sz="200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2000" b="1">
                <a:solidFill>
                  <a:srgbClr val="990033"/>
                </a:solidFill>
                <a:latin typeface="Times New Roman" pitchFamily="18" charset="0"/>
              </a:rPr>
              <a:t>ВРСТЕ АУСКУЛТАЦИЈЕ</a:t>
            </a:r>
          </a:p>
          <a:p>
            <a:pPr>
              <a:buFontTx/>
              <a:buNone/>
            </a:pPr>
            <a:endParaRPr lang="sr-Cyrl-CS" sz="2000" b="1">
              <a:solidFill>
                <a:srgbClr val="990033"/>
              </a:solidFill>
              <a:latin typeface="Times New Roman" pitchFamily="18" charset="0"/>
            </a:endParaRP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директна</a:t>
            </a:r>
          </a:p>
          <a:p>
            <a:r>
              <a:rPr lang="sr-Cyrl-CS" sz="2000" b="1">
                <a:solidFill>
                  <a:schemeClr val="bg2"/>
                </a:solidFill>
                <a:latin typeface="Times New Roman" pitchFamily="18" charset="0"/>
              </a:rPr>
              <a:t>индиректна</a:t>
            </a:r>
            <a:endParaRPr lang="sr-Latn-CS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ДИРЕКТНА (непосредна) АУСКУЛТАЦИЈА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подразумева ослушкивање директно ухом, чврсто прислоњеним на површину дела тела које се ослушкује</a:t>
            </a:r>
          </a:p>
          <a:p>
            <a:endParaRPr lang="sr-Cyrl-CS" sz="2000">
              <a:solidFill>
                <a:schemeClr val="bg2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sr-Cyrl-CS" sz="2400" b="1">
                <a:solidFill>
                  <a:srgbClr val="990033"/>
                </a:solidFill>
                <a:latin typeface="Times New Roman" pitchFamily="18" charset="0"/>
              </a:rPr>
              <a:t>ИНДИРЕКТНА (посредна) АУСКУЛТАЦИЈА</a:t>
            </a:r>
          </a:p>
          <a:p>
            <a:r>
              <a:rPr lang="sr-Cyrl-CS" sz="2000">
                <a:solidFill>
                  <a:schemeClr val="bg2"/>
                </a:solidFill>
                <a:latin typeface="Times New Roman" pitchFamily="18" charset="0"/>
              </a:rPr>
              <a:t>подразумева ослушкивање појединих делова тела помоћу одређеног прибора и инструмента који се назива стетоскоп</a:t>
            </a:r>
            <a:endParaRPr lang="sr-Latn-CS" sz="20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>
                <a:solidFill>
                  <a:srgbClr val="990033"/>
                </a:solidFill>
                <a:latin typeface="Times New Roman" pitchFamily="18" charset="0"/>
              </a:rPr>
              <a:t>ОБЈЕКТИВАН (ФИЗИЧКИ) ПРЕГЛЕД БОЛЕСНИКА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400" b="1" dirty="0">
                <a:solidFill>
                  <a:srgbClr val="990033"/>
                </a:solidFill>
                <a:latin typeface="Times New Roman" pitchFamily="18" charset="0"/>
              </a:rPr>
              <a:t>КЛИНИЧКИ ЗНАЧАЈ АУСКУЛТАЦИЈЕ</a:t>
            </a:r>
          </a:p>
          <a:p>
            <a:r>
              <a:rPr lang="sr-Cyrl-CS" sz="2000" dirty="0">
                <a:solidFill>
                  <a:srgbClr val="990033"/>
                </a:solidFill>
                <a:latin typeface="Times New Roman" pitchFamily="18" charset="0"/>
              </a:rPr>
              <a:t>аускултација лобање: </a:t>
            </a: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откривање звука артериовенске фистуле</a:t>
            </a:r>
          </a:p>
          <a:p>
            <a:r>
              <a:rPr lang="sr-Cyrl-CS" sz="2000" dirty="0">
                <a:solidFill>
                  <a:srgbClr val="990033"/>
                </a:solidFill>
                <a:latin typeface="Times New Roman" pitchFamily="18" charset="0"/>
              </a:rPr>
              <a:t>аускултација крвних судова врата: </a:t>
            </a: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откривање шумова у тиреоидној, каротидној, поткључној артерији и венама</a:t>
            </a:r>
          </a:p>
          <a:p>
            <a:r>
              <a:rPr lang="sr-Cyrl-CS" sz="2000" dirty="0">
                <a:solidFill>
                  <a:srgbClr val="990033"/>
                </a:solidFill>
                <a:latin typeface="Times New Roman" pitchFamily="18" charset="0"/>
              </a:rPr>
              <a:t>аускултација плућа: </a:t>
            </a: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омогућава да се чују звуци дисања, говора, шапата, пропратни звуци, трење</a:t>
            </a:r>
          </a:p>
          <a:p>
            <a:r>
              <a:rPr lang="sr-Cyrl-CS" sz="2000" dirty="0">
                <a:solidFill>
                  <a:srgbClr val="990033"/>
                </a:solidFill>
                <a:latin typeface="Times New Roman" pitchFamily="18" charset="0"/>
              </a:rPr>
              <a:t>аускултација срца: </a:t>
            </a: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открива срчане тонове, срчане шумове, поремећаје ритма, фреквенције, перикардно трење</a:t>
            </a:r>
          </a:p>
          <a:p>
            <a:r>
              <a:rPr lang="sr-Cyrl-CS" sz="2000" dirty="0">
                <a:solidFill>
                  <a:srgbClr val="990033"/>
                </a:solidFill>
                <a:latin typeface="Times New Roman" pitchFamily="18" charset="0"/>
              </a:rPr>
              <a:t>аускултација трбуха</a:t>
            </a:r>
            <a:r>
              <a:rPr lang="sr-Cyrl-CS" sz="2000" dirty="0">
                <a:solidFill>
                  <a:schemeClr val="bg2"/>
                </a:solidFill>
                <a:latin typeface="Times New Roman" pitchFamily="18" charset="0"/>
              </a:rPr>
              <a:t>: ослушкивање звукова који настају при перисталтичким покретима црева, шумова који настају услед стварања анеуризми или стеноза на артеријама посебно на реналним артеријама</a:t>
            </a:r>
            <a:endParaRPr lang="sr-Latn-CS" sz="20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2060848"/>
            <a:ext cx="8738048" cy="456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dirty="0">
                <a:latin typeface="Arial" charset="0"/>
              </a:rPr>
              <a:t>                ОБЈЕКТИВАН (ФИЗИКАЛАН) ПРЕГЛЕД ГЛАВЕ</a:t>
            </a:r>
          </a:p>
          <a:p>
            <a:pPr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algn="just" eaLnBrk="1" hangingPunct="1">
              <a:defRPr/>
            </a:pPr>
            <a:endParaRPr lang="sr-Cyrl-CS" sz="800" dirty="0">
              <a:latin typeface="Arial" charset="0"/>
            </a:endParaRPr>
          </a:p>
          <a:p>
            <a:pPr marL="174625" lvl="1" algn="just" eaLnBrk="1" hangingPunct="1">
              <a:buFont typeface="Arial" pitchFamily="34" charset="0"/>
              <a:buChar char="•"/>
              <a:defRPr/>
            </a:pPr>
            <a:r>
              <a:rPr lang="sr-Cyrl-CS" sz="1800" dirty="0">
                <a:latin typeface="Arial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ПРЕГЛЕД ПОВРШИНЕ ГЛАВЕ</a:t>
            </a:r>
          </a:p>
          <a:p>
            <a:pPr marL="174625" lvl="1" algn="just" eaLnBrk="1" hangingPunct="1">
              <a:defRPr/>
            </a:pP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ЛОБАЊА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ЛИЦЕ</a:t>
            </a:r>
          </a:p>
          <a:p>
            <a:pPr marL="631825" lvl="2" algn="just" eaLnBrk="1" hangingPunct="1">
              <a:defRPr/>
            </a:pP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Font typeface="Arial" pitchFamily="34" charset="0"/>
              <a:buChar char="•"/>
              <a:defRPr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ПРЕГЛЕД ОРГАНА СМЕШТЕНИХ У ГЛАВИ </a:t>
            </a:r>
          </a:p>
          <a:p>
            <a:pPr marL="174625" lvl="1" algn="just" eaLnBrk="1" hangingPunct="1">
              <a:buFont typeface="Arial" pitchFamily="34" charset="0"/>
              <a:buChar char="•"/>
              <a:defRPr/>
            </a:pP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ОЧИ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УШИ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НОС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УСТА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dirty="0">
              <a:latin typeface="Arial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dirty="0">
              <a:latin typeface="Arial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dirty="0">
              <a:latin typeface="Arial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dirty="0">
              <a:latin typeface="Arial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dirty="0">
              <a:latin typeface="Arial" charset="0"/>
            </a:endParaRPr>
          </a:p>
          <a:p>
            <a:pPr marL="631825" lvl="2" algn="just" eaLnBrk="1" hangingPunct="1">
              <a:defRPr/>
            </a:pPr>
            <a:r>
              <a:rPr lang="sr-Cyrl-CS" sz="1800" dirty="0">
                <a:latin typeface="Arial" charset="0"/>
              </a:rPr>
              <a:t> </a:t>
            </a:r>
          </a:p>
          <a:p>
            <a:pPr marL="1081088" lvl="6" algn="just">
              <a:defRPr/>
            </a:pPr>
            <a:endParaRPr lang="sr-Cyrl-CS" sz="1800" dirty="0">
              <a:latin typeface="Arial" charset="0"/>
            </a:endParaRPr>
          </a:p>
          <a:p>
            <a:pPr marL="1081088" lvl="6" algn="just">
              <a:defRPr/>
            </a:pPr>
            <a:endParaRPr lang="sr-Cyrl-CS" sz="1800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9"/>
          <p:cNvSpPr>
            <a:spLocks noChangeArrowheads="1"/>
          </p:cNvSpPr>
          <p:nvPr/>
        </p:nvSpPr>
        <p:spPr bwMode="auto">
          <a:xfrm>
            <a:off x="387350" y="620713"/>
            <a:ext cx="8737600" cy="579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ОСНОВНИ АНАТОМО-ТОПОГРАФСКИ ОДНОСИ ГЛАВЕ</a:t>
            </a:r>
          </a:p>
          <a:p>
            <a:pPr algn="just" eaLnBrk="1" hangingPunct="1"/>
            <a:endParaRPr lang="sr-Cyrl-CS" altLang="en-US"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 ТОПОГРАФСКИ ПРЕДЕЛИ ЛОБАЊЕ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/>
              <a:t> </a:t>
            </a: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ЧЕОНИ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(regio frontalis)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ТЕМЕНИ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parietalis)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ПОТИЉАЧНИ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occipitalis)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СЛЕПООЧНИ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temporalis)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МАСТОИДНИ </a:t>
            </a: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(regio mastoidea) 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/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ТОПОГРАФСКЕ ТАЧКЕ ЛОБАЊЕ</a:t>
            </a:r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	НАЗИОН: тачка која лежи на корену носа, на пресеку средње линије </a:t>
            </a:r>
          </a:p>
          <a:p>
            <a:pPr marL="631825" lvl="2" algn="just" eaLnBrk="1" hangingPunct="1"/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	лобањског крова са носно-чеоним шавом (носно-чеона граница)</a:t>
            </a:r>
          </a:p>
          <a:p>
            <a:pPr marL="631825" lvl="2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	ИНИОН: средишња тачка спољашњег испупчења потиљачне кости</a:t>
            </a:r>
          </a:p>
          <a:p>
            <a:pPr marL="631825" lvl="2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	БРЕГМА: тачка у којој се секу средња линија крова лобање са линијом која</a:t>
            </a:r>
          </a:p>
          <a:p>
            <a:pPr marL="631825" lvl="2" algn="just" eaLnBrk="1" hangingPunct="1"/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	у фронталној равни спаја оба спољашња ушна отвора (биаурикуларна линија)</a:t>
            </a:r>
          </a:p>
          <a:p>
            <a:pPr marL="631825" lvl="2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	ЛАМБДА: тачка која одговара темену, а налази се на средњој линији крова</a:t>
            </a:r>
          </a:p>
          <a:p>
            <a:pPr marL="631825" lvl="2" algn="just" eaLnBrk="1" hangingPunct="1"/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	лобање, око 7 cm изнад иниона</a:t>
            </a:r>
          </a:p>
          <a:p>
            <a:pPr marL="631825" lvl="2" algn="just" eaLnBrk="1" hangingPunct="1"/>
            <a:endParaRPr lang="sr-Latn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sz="16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	АСТЕРИОН: одговара задњем крају горње ивице мастоидног наставка</a:t>
            </a:r>
            <a:endParaRPr lang="sr-Cyrl-CS" altLang="en-US" sz="16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9"/>
          <p:cNvSpPr>
            <a:spLocks noChangeArrowheads="1"/>
          </p:cNvSpPr>
          <p:nvPr/>
        </p:nvSpPr>
        <p:spPr bwMode="auto">
          <a:xfrm>
            <a:off x="107950" y="1916113"/>
            <a:ext cx="8558213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>
                <a:latin typeface="Arial" charset="0"/>
              </a:rPr>
              <a:t>   </a:t>
            </a:r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ОСНОВНИ АНАТОМО-ТОПОГРАФСКИ ОДНОСИ ГЛАВЕ</a:t>
            </a:r>
          </a:p>
          <a:p>
            <a:pPr algn="just" eaLnBrk="1" hangingPunct="1"/>
            <a:endParaRPr lang="sr-Cyrl-CS" altLang="en-US"/>
          </a:p>
          <a:p>
            <a:pPr algn="just" eaLnBrk="1" hangingPunct="1"/>
            <a:endParaRPr lang="sr-Cyrl-CS" altLang="en-US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/>
              <a:t> </a:t>
            </a: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ТОПОГРАФСКЕ ЛИНИЈЕ ЛОБАЊЕ</a:t>
            </a:r>
          </a:p>
          <a:p>
            <a:pPr marL="174625" lvl="1" algn="just" eaLnBrk="1" hangingPunct="1"/>
            <a:endParaRPr lang="sr-Cyrl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средња линија крова лобање је сагитална линија која спаја </a:t>
            </a:r>
          </a:p>
          <a:p>
            <a:pPr marL="631825" lvl="2" algn="just" eaLnBrk="1" hangingPunct="1"/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средиште назиона са инионом</a:t>
            </a:r>
          </a:p>
          <a:p>
            <a:pPr marL="631825" lvl="2" algn="just" eaLnBrk="1" hangingPunct="1"/>
            <a:endParaRPr lang="sr-Cyrl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бочна носно-ламбоидна линија је хоризонтална линија која се </a:t>
            </a:r>
          </a:p>
          <a:p>
            <a:pPr marL="631825" lvl="2" algn="just" eaLnBrk="1" hangingPunct="1"/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пружа бочном страном лобање од назиона до ламбде</a:t>
            </a:r>
          </a:p>
          <a:p>
            <a:pPr marL="631825" lvl="2" algn="just" eaLnBrk="1" hangingPunct="1"/>
            <a:endParaRPr lang="sr-Cyrl-CS" altLang="en-US" sz="20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биаурикуларна линија је постављена у фронталној равни, пролази </a:t>
            </a:r>
          </a:p>
          <a:p>
            <a:pPr marL="631825" lvl="2" algn="just" eaLnBrk="1" hangingPunct="1"/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попречно преко крова лобање и спаја горње ивице оба спољашња </a:t>
            </a:r>
          </a:p>
          <a:p>
            <a:pPr marL="631825" lvl="2" algn="just" eaLnBrk="1" hangingPunct="1"/>
            <a:r>
              <a:rPr lang="sr-Cyrl-CS" altLang="en-US" sz="20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ушна отвора</a:t>
            </a:r>
          </a:p>
        </p:txBody>
      </p:sp>
    </p:spTree>
  </p:cSld>
  <p:clrMapOvr>
    <a:masterClrMapping/>
  </p:clrMapOvr>
  <p:transition>
    <p:fade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9"/>
          <p:cNvSpPr>
            <a:spLocks noChangeArrowheads="1"/>
          </p:cNvSpPr>
          <p:nvPr/>
        </p:nvSpPr>
        <p:spPr bwMode="auto">
          <a:xfrm>
            <a:off x="203200" y="1060450"/>
            <a:ext cx="87376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>
                <a:latin typeface="Arial" charset="0"/>
              </a:rPr>
              <a:t> </a:t>
            </a:r>
            <a:r>
              <a:rPr lang="sr-Cyrl-CS" altLang="en-US">
                <a:latin typeface="Times New Roman" pitchFamily="18" charset="0"/>
                <a:cs typeface="Times New Roman" pitchFamily="18" charset="0"/>
              </a:rPr>
              <a:t>ОСНОВНИ АНАТОМО-ТОПОГРАФСКИ ОДНОСИ ГЛАВЕ</a:t>
            </a:r>
          </a:p>
          <a:p>
            <a:pPr algn="just" eaLnBrk="1" hangingPunct="1"/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ТОПОГРАФСКИ ПРЕДЕЛИ ЛИЦА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ПОВРШНИ ПРЕДЕЛИ ЛИЦА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ДУБОКИ ПРЕДЕЛИ ЛИЦА</a:t>
            </a:r>
          </a:p>
          <a:p>
            <a:pPr marL="631825" lvl="2" algn="just" eaLnBrk="1" hangingPunct="1">
              <a:buFontTx/>
              <a:buChar char="•"/>
            </a:pP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lvl="2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ПОВРШНИ ПРЕДЕЛИ ЛИЦА</a:t>
            </a: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НОСНИ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nasalis)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ОЧНИ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orbitalis)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ГОРЊИ КАПАЧНИ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palpebralis superior)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ДОЊИ КАПАЧНИ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palpebralis inferior)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ГОРЊЕ УСНЕ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labialis superior)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ДОЊЕ УСНЕ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labialis inferior)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ПРЕДЕО УСНЕ ДУПЉЕ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oralis)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ПОДОРБИТАЛНИ ПРЕДЕО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zygomatica)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БРАДНИ ПРЕДЕО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mentalis)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МАСЕТЕРИЧНИ ПРЕДЕО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(regio masseterica)</a:t>
            </a:r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ПАРОТИДНИ ПРЕДЕО </a:t>
            </a:r>
            <a:r>
              <a:rPr lang="sr-Latn-CS" altLang="en-US" sz="1800" i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(regio parotidica)</a:t>
            </a:r>
          </a:p>
          <a:p>
            <a:pPr marL="820738" lvl="3" indent="-188913" algn="just" eaLnBrk="1" hangingPunct="1"/>
            <a:endParaRPr lang="sr-Cyrl-CS" altLang="en-US" sz="1800" i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A32134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A32134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13182</TotalTime>
  <Words>6908</Words>
  <Application>Microsoft Office PowerPoint</Application>
  <PresentationFormat>On-screen Show (4:3)</PresentationFormat>
  <Paragraphs>1700</Paragraphs>
  <Slides>127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127</vt:i4>
      </vt:variant>
    </vt:vector>
  </HeadingPairs>
  <TitlesOfParts>
    <vt:vector size="133" baseType="lpstr">
      <vt:lpstr>Arial</vt:lpstr>
      <vt:lpstr>Calibri</vt:lpstr>
      <vt:lpstr>Comic Sans MS</vt:lpstr>
      <vt:lpstr>Times New Roman</vt:lpstr>
      <vt:lpstr>Wingdings</vt:lpstr>
      <vt:lpstr>1_Default Design</vt:lpstr>
      <vt:lpstr>PowerPoint Presentation</vt:lpstr>
      <vt:lpstr>ПРОПЕДЕВТИКА КАО МЕДИЦИНСКА ДИСЦИПЛИНА</vt:lpstr>
      <vt:lpstr>ПРОПЕДЕВТИКА КАО МЕДИЦИНСКА ДИСЦИПЛИНА</vt:lpstr>
      <vt:lpstr> ПОЈАМ ЗДРАВЉА И БОЛЕСТИ </vt:lpstr>
      <vt:lpstr>ПОЈАМ ЗДРАВЉА И БОЛЕСТИ </vt:lpstr>
      <vt:lpstr>ПОЈАМ ЗДРАВЉА И БОЛЕСТИ </vt:lpstr>
      <vt:lpstr>ПОЈАМ ЗДРАВЉА И БОЛЕСТИ </vt:lpstr>
      <vt:lpstr>ПОЈАМ ЗДРАВЉА И БОЛЕСТИ </vt:lpstr>
      <vt:lpstr>ПОЈАМ ЗДРАВЉА И БОЛЕСТИ </vt:lpstr>
      <vt:lpstr>ПОЈАМ ЗДРАВЉА И БОЛЕСТИ </vt:lpstr>
      <vt:lpstr>ПОЈАМ ЗДРАВЉА И БОЛЕСТИ </vt:lpstr>
      <vt:lpstr>ПОЈАМ ЗДРАВЉА И БОЛЕСТИ </vt:lpstr>
      <vt:lpstr>ПОЈАМ ЗДРАВЉА И БОЛЕСТИ 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ПОЈАМ ЗДРАВЉА И БОЛЕСТИ</vt:lpstr>
      <vt:lpstr>ПРИНЦИП РАДА ЛЕКАРА И ЛЕКАРСКА ЕТИКА</vt:lpstr>
      <vt:lpstr>ПРИНЦИП РАДА ЛЕКАРА И ЛЕКАРСКА ЕТИКА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МЕТОДОЛОГИЈА ДИЈАГНОСТИКОВАЊА БОЛЕСТИ</vt:lpstr>
      <vt:lpstr>PowerPoint Presentation</vt:lpstr>
      <vt:lpstr>ОБЈЕКТИВАН (ФИЗИЧКИ) ПРЕГЛЕД БОЛЕСНИКА</vt:lpstr>
      <vt:lpstr>ОБЈЕКТИВАН (ФИЗИЧКИ) ПРЕГЛЕД БОЛЕСНИКА</vt:lpstr>
      <vt:lpstr>PowerPoint Presentation</vt:lpstr>
      <vt:lpstr>PowerPoint Presentation</vt:lpstr>
      <vt:lpstr>PowerPoint Presentation</vt:lpstr>
      <vt:lpstr>PowerPoint Presentation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ОБЈЕКТИВАН (ФИЗИЧКИ) ПРЕГЛЕД БОЛЕСНИКА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GWP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Nebojša</dc:creator>
  <cp:lastModifiedBy>Natasa</cp:lastModifiedBy>
  <cp:revision>233</cp:revision>
  <dcterms:created xsi:type="dcterms:W3CDTF">2009-05-21T07:18:45Z</dcterms:created>
  <dcterms:modified xsi:type="dcterms:W3CDTF">2020-10-02T16:35:58Z</dcterms:modified>
</cp:coreProperties>
</file>